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 id="2147483708" r:id="rId4"/>
  </p:sldMasterIdLst>
  <p:notesMasterIdLst>
    <p:notesMasterId r:id="rId38"/>
  </p:notesMasterIdLst>
  <p:sldIdLst>
    <p:sldId id="313" r:id="rId5"/>
    <p:sldId id="258" r:id="rId6"/>
    <p:sldId id="282" r:id="rId7"/>
    <p:sldId id="260" r:id="rId8"/>
    <p:sldId id="314" r:id="rId9"/>
    <p:sldId id="301" r:id="rId10"/>
    <p:sldId id="302" r:id="rId11"/>
    <p:sldId id="303" r:id="rId12"/>
    <p:sldId id="315" r:id="rId13"/>
    <p:sldId id="262" r:id="rId14"/>
    <p:sldId id="316" r:id="rId15"/>
    <p:sldId id="317" r:id="rId16"/>
    <p:sldId id="318" r:id="rId17"/>
    <p:sldId id="285" r:id="rId18"/>
    <p:sldId id="319" r:id="rId19"/>
    <p:sldId id="294" r:id="rId20"/>
    <p:sldId id="310" r:id="rId21"/>
    <p:sldId id="295" r:id="rId22"/>
    <p:sldId id="311" r:id="rId23"/>
    <p:sldId id="296" r:id="rId24"/>
    <p:sldId id="298" r:id="rId25"/>
    <p:sldId id="269" r:id="rId26"/>
    <p:sldId id="270" r:id="rId27"/>
    <p:sldId id="271" r:id="rId28"/>
    <p:sldId id="272" r:id="rId29"/>
    <p:sldId id="273" r:id="rId30"/>
    <p:sldId id="274" r:id="rId31"/>
    <p:sldId id="299" r:id="rId32"/>
    <p:sldId id="279" r:id="rId33"/>
    <p:sldId id="276" r:id="rId34"/>
    <p:sldId id="277" r:id="rId35"/>
    <p:sldId id="292" r:id="rId36"/>
    <p:sldId id="31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9" autoAdjust="0"/>
    <p:restoredTop sz="90876" autoAdjust="0"/>
  </p:normalViewPr>
  <p:slideViewPr>
    <p:cSldViewPr snapToGrid="0">
      <p:cViewPr varScale="1">
        <p:scale>
          <a:sx n="102" d="100"/>
          <a:sy n="102" d="100"/>
        </p:scale>
        <p:origin x="126" y="16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'W F &amp; M'!$B$9</c:f>
              <c:strCache>
                <c:ptCount val="1"/>
                <c:pt idx="0">
                  <c:v>I</c:v>
                </c:pt>
              </c:strCache>
            </c:strRef>
          </c:tx>
          <c:spPr>
            <a:solidFill>
              <a:srgbClr val="DF312D"/>
            </a:solidFill>
          </c:spPr>
          <c:invertIfNegative val="0"/>
          <c:dLbls>
            <c:spPr>
              <a:noFill/>
              <a:ln>
                <a:noFill/>
              </a:ln>
              <a:effectLst/>
            </c:spPr>
            <c:txPr>
              <a:bodyPr/>
              <a:lstStyle/>
              <a:p>
                <a:pPr>
                  <a:defRPr sz="1800" b="1"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'W F &amp; M'!$A$10:$A$12</c:f>
              <c:strCache>
                <c:ptCount val="3"/>
                <c:pt idx="0">
                  <c:v>2014 N= 43,805</c:v>
                </c:pt>
                <c:pt idx="1">
                  <c:v>2015 N=56,765</c:v>
                </c:pt>
                <c:pt idx="2">
                  <c:v>2016 N=56,704</c:v>
                </c:pt>
              </c:strCache>
            </c:strRef>
          </c:cat>
          <c:val>
            <c:numRef>
              <c:f>'W F &amp; M'!$B$10:$B$12</c:f>
              <c:numCache>
                <c:formatCode>0.0%</c:formatCode>
                <c:ptCount val="3"/>
                <c:pt idx="0">
                  <c:v>2.8056157972834207E-2</c:v>
                </c:pt>
                <c:pt idx="1">
                  <c:v>2.1826829912798378E-2</c:v>
                </c:pt>
                <c:pt idx="2">
                  <c:v>2.3702031602708788E-2</c:v>
                </c:pt>
              </c:numCache>
            </c:numRef>
          </c:val>
          <c:extLst>
            <c:ext xmlns:c16="http://schemas.microsoft.com/office/drawing/2014/chart" uri="{C3380CC4-5D6E-409C-BE32-E72D297353CC}">
              <c16:uniqueId val="{00000000-9E62-4763-8CEC-6DA6FE5D2DA8}"/>
            </c:ext>
          </c:extLst>
        </c:ser>
        <c:ser>
          <c:idx val="1"/>
          <c:order val="1"/>
          <c:tx>
            <c:strRef>
              <c:f>'W F &amp; M'!$C$9</c:f>
              <c:strCache>
                <c:ptCount val="1"/>
                <c:pt idx="0">
                  <c:v>E</c:v>
                </c:pt>
              </c:strCache>
            </c:strRef>
          </c:tx>
          <c:spPr>
            <a:solidFill>
              <a:srgbClr val="45C777"/>
            </a:solidFill>
          </c:spPr>
          <c:invertIfNegative val="0"/>
          <c:dLbls>
            <c:spPr>
              <a:noFill/>
              <a:ln>
                <a:noFill/>
              </a:ln>
              <a:effectLst/>
            </c:spPr>
            <c:txPr>
              <a:bodyPr/>
              <a:lstStyle/>
              <a:p>
                <a:pPr>
                  <a:defRPr sz="1800" b="1"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'W F &amp; M'!$A$10:$A$12</c:f>
              <c:strCache>
                <c:ptCount val="3"/>
                <c:pt idx="0">
                  <c:v>2014 N= 43,805</c:v>
                </c:pt>
                <c:pt idx="1">
                  <c:v>2015 N=56,765</c:v>
                </c:pt>
                <c:pt idx="2">
                  <c:v>2016 N=56,704</c:v>
                </c:pt>
              </c:strCache>
            </c:strRef>
          </c:cat>
          <c:val>
            <c:numRef>
              <c:f>'W F &amp; M'!$C$10:$C$12</c:f>
              <c:numCache>
                <c:formatCode>0.0%</c:formatCode>
                <c:ptCount val="3"/>
                <c:pt idx="0">
                  <c:v>0.56429631320625451</c:v>
                </c:pt>
                <c:pt idx="1">
                  <c:v>0.6192548225138802</c:v>
                </c:pt>
                <c:pt idx="2">
                  <c:v>0.60588318284424358</c:v>
                </c:pt>
              </c:numCache>
            </c:numRef>
          </c:val>
          <c:extLst>
            <c:ext xmlns:c16="http://schemas.microsoft.com/office/drawing/2014/chart" uri="{C3380CC4-5D6E-409C-BE32-E72D297353CC}">
              <c16:uniqueId val="{00000001-9E62-4763-8CEC-6DA6FE5D2DA8}"/>
            </c:ext>
          </c:extLst>
        </c:ser>
        <c:ser>
          <c:idx val="2"/>
          <c:order val="2"/>
          <c:tx>
            <c:strRef>
              <c:f>'W F &amp; M'!$D$9</c:f>
              <c:strCache>
                <c:ptCount val="1"/>
                <c:pt idx="0">
                  <c:v>H</c:v>
                </c:pt>
              </c:strCache>
            </c:strRef>
          </c:tx>
          <c:spPr>
            <a:solidFill>
              <a:srgbClr val="3D75CA"/>
            </a:solidFill>
          </c:spPr>
          <c:invertIfNegative val="0"/>
          <c:dLbls>
            <c:spPr>
              <a:noFill/>
              <a:ln>
                <a:noFill/>
              </a:ln>
              <a:effectLst/>
            </c:spPr>
            <c:txPr>
              <a:bodyPr/>
              <a:lstStyle/>
              <a:p>
                <a:pPr>
                  <a:defRPr sz="1800" b="1"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'W F &amp; M'!$A$10:$A$12</c:f>
              <c:strCache>
                <c:ptCount val="3"/>
                <c:pt idx="0">
                  <c:v>2014 N= 43,805</c:v>
                </c:pt>
                <c:pt idx="1">
                  <c:v>2015 N=56,765</c:v>
                </c:pt>
                <c:pt idx="2">
                  <c:v>2016 N=56,704</c:v>
                </c:pt>
              </c:strCache>
            </c:strRef>
          </c:cat>
          <c:val>
            <c:numRef>
              <c:f>'W F &amp; M'!$D$10:$D$12</c:f>
              <c:numCache>
                <c:formatCode>0.0%</c:formatCode>
                <c:ptCount val="3"/>
                <c:pt idx="0">
                  <c:v>0.40800000000000008</c:v>
                </c:pt>
                <c:pt idx="1">
                  <c:v>0.35900000000000032</c:v>
                </c:pt>
                <c:pt idx="2">
                  <c:v>0.37041478555305013</c:v>
                </c:pt>
              </c:numCache>
            </c:numRef>
          </c:val>
          <c:extLst>
            <c:ext xmlns:c16="http://schemas.microsoft.com/office/drawing/2014/chart" uri="{C3380CC4-5D6E-409C-BE32-E72D297353CC}">
              <c16:uniqueId val="{00000002-9E62-4763-8CEC-6DA6FE5D2DA8}"/>
            </c:ext>
          </c:extLst>
        </c:ser>
        <c:dLbls>
          <c:showLegendKey val="0"/>
          <c:showVal val="0"/>
          <c:showCatName val="0"/>
          <c:showSerName val="0"/>
          <c:showPercent val="0"/>
          <c:showBubbleSize val="0"/>
        </c:dLbls>
        <c:gapWidth val="150"/>
        <c:overlap val="100"/>
        <c:axId val="190293600"/>
        <c:axId val="190293984"/>
      </c:barChart>
      <c:catAx>
        <c:axId val="190293600"/>
        <c:scaling>
          <c:orientation val="minMax"/>
        </c:scaling>
        <c:delete val="0"/>
        <c:axPos val="b"/>
        <c:numFmt formatCode="General" sourceLinked="0"/>
        <c:majorTickMark val="out"/>
        <c:minorTickMark val="none"/>
        <c:tickLblPos val="nextTo"/>
        <c:txPr>
          <a:bodyPr/>
          <a:lstStyle/>
          <a:p>
            <a:pPr>
              <a:defRPr sz="1400" b="1" baseline="0"/>
            </a:pPr>
            <a:endParaRPr lang="en-US"/>
          </a:p>
        </c:txPr>
        <c:crossAx val="190293984"/>
        <c:crosses val="autoZero"/>
        <c:auto val="1"/>
        <c:lblAlgn val="ctr"/>
        <c:lblOffset val="100"/>
        <c:noMultiLvlLbl val="0"/>
      </c:catAx>
      <c:valAx>
        <c:axId val="190293984"/>
        <c:scaling>
          <c:orientation val="minMax"/>
        </c:scaling>
        <c:delete val="0"/>
        <c:axPos val="l"/>
        <c:majorGridlines/>
        <c:numFmt formatCode="0%" sourceLinked="1"/>
        <c:majorTickMark val="out"/>
        <c:minorTickMark val="none"/>
        <c:tickLblPos val="nextTo"/>
        <c:crossAx val="190293600"/>
        <c:crosses val="autoZero"/>
        <c:crossBetween val="between"/>
      </c:valAx>
    </c:plotArea>
    <c:legend>
      <c:legendPos val="r"/>
      <c:layout/>
      <c:overlay val="0"/>
      <c:txPr>
        <a:bodyPr/>
        <a:lstStyle/>
        <a:p>
          <a:pPr>
            <a:defRPr sz="1800" baseline="0"/>
          </a:pPr>
          <a:endParaRPr lang="en-US"/>
        </a:p>
      </c:txPr>
    </c:legend>
    <c:plotVisOnly val="1"/>
    <c:dispBlanksAs val="gap"/>
    <c:showDLblsOverMax val="0"/>
  </c:chart>
  <c:spPr>
    <a:solidFill>
      <a:schemeClr val="bg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'All LEA'!$H$1</c:f>
              <c:strCache>
                <c:ptCount val="1"/>
                <c:pt idx="0">
                  <c:v>Pct I</c:v>
                </c:pt>
              </c:strCache>
            </c:strRef>
          </c:tx>
          <c:spPr>
            <a:solidFill>
              <a:srgbClr val="DF312D"/>
            </a:solidFill>
          </c:spPr>
          <c:invertIfNegative val="0"/>
          <c:cat>
            <c:strRef>
              <c:f>'All LEA'!$G$2:$G$26</c:f>
              <c:strCache>
                <c:ptCount val="25"/>
                <c:pt idx="0">
                  <c:v>Howard n=4,431</c:v>
                </c:pt>
                <c:pt idx="1">
                  <c:v>Allegany n=552</c:v>
                </c:pt>
                <c:pt idx="2">
                  <c:v>Garrett n=296</c:v>
                </c:pt>
                <c:pt idx="3">
                  <c:v>Charles n=1,666</c:v>
                </c:pt>
                <c:pt idx="4">
                  <c:v>Anne Arundel n=4,950</c:v>
                </c:pt>
                <c:pt idx="5">
                  <c:v>Washington n=1,339</c:v>
                </c:pt>
                <c:pt idx="6">
                  <c:v>Harford n=2,702</c:v>
                </c:pt>
                <c:pt idx="7">
                  <c:v>Worcester n=555</c:v>
                </c:pt>
                <c:pt idx="8">
                  <c:v>Carroll n=1,586</c:v>
                </c:pt>
                <c:pt idx="9">
                  <c:v>Somerset n=221</c:v>
                </c:pt>
                <c:pt idx="10">
                  <c:v>Talbot n=305</c:v>
                </c:pt>
                <c:pt idx="11">
                  <c:v>Baltimore County n=6,104</c:v>
                </c:pt>
                <c:pt idx="12">
                  <c:v>Frederick n=2,405</c:v>
                </c:pt>
                <c:pt idx="13">
                  <c:v>Calvert n=968</c:v>
                </c:pt>
                <c:pt idx="14">
                  <c:v>Caroline n=385</c:v>
                </c:pt>
                <c:pt idx="15">
                  <c:v>State n=56,704</c:v>
                </c:pt>
                <c:pt idx="16">
                  <c:v>Queen Anne's n=510</c:v>
                </c:pt>
                <c:pt idx="17">
                  <c:v>Baltimore City n-4,890</c:v>
                </c:pt>
                <c:pt idx="18">
                  <c:v>Wicomico n=905</c:v>
                </c:pt>
                <c:pt idx="19">
                  <c:v>Cecil n=1,129</c:v>
                </c:pt>
                <c:pt idx="20">
                  <c:v>Kent n=149</c:v>
                </c:pt>
                <c:pt idx="21">
                  <c:v>Dorchester n=354</c:v>
                </c:pt>
                <c:pt idx="22">
                  <c:v>Saint Mary's n=1,065</c:v>
                </c:pt>
                <c:pt idx="23">
                  <c:v>Prince George's n=8,489</c:v>
                </c:pt>
                <c:pt idx="24">
                  <c:v>Montgomery n=10,748</c:v>
                </c:pt>
              </c:strCache>
            </c:strRef>
          </c:cat>
          <c:val>
            <c:numRef>
              <c:f>'All LEA'!$H$2:$H$26</c:f>
              <c:numCache>
                <c:formatCode>0.0%</c:formatCode>
                <c:ptCount val="25"/>
                <c:pt idx="0">
                  <c:v>3.8366057323403293E-3</c:v>
                </c:pt>
                <c:pt idx="1">
                  <c:v>1.8115942028985499E-3</c:v>
                </c:pt>
                <c:pt idx="2">
                  <c:v>3.3783783783783812E-3</c:v>
                </c:pt>
                <c:pt idx="3">
                  <c:v>0</c:v>
                </c:pt>
                <c:pt idx="4">
                  <c:v>2.4040404040404039E-2</c:v>
                </c:pt>
                <c:pt idx="5">
                  <c:v>4.1075429424943993E-2</c:v>
                </c:pt>
                <c:pt idx="6">
                  <c:v>0</c:v>
                </c:pt>
                <c:pt idx="7">
                  <c:v>0</c:v>
                </c:pt>
                <c:pt idx="8">
                  <c:v>4.4136191677175505E-3</c:v>
                </c:pt>
                <c:pt idx="9">
                  <c:v>0</c:v>
                </c:pt>
                <c:pt idx="10">
                  <c:v>0</c:v>
                </c:pt>
                <c:pt idx="11">
                  <c:v>8.6799868981330582E-3</c:v>
                </c:pt>
                <c:pt idx="12">
                  <c:v>5.4054054054054248E-3</c:v>
                </c:pt>
                <c:pt idx="13">
                  <c:v>1.2396694214876033E-2</c:v>
                </c:pt>
                <c:pt idx="14">
                  <c:v>0</c:v>
                </c:pt>
                <c:pt idx="15">
                  <c:v>2.3701195640672992E-2</c:v>
                </c:pt>
                <c:pt idx="16">
                  <c:v>3.137254901960785E-2</c:v>
                </c:pt>
                <c:pt idx="17">
                  <c:v>2.6175869120654505E-2</c:v>
                </c:pt>
                <c:pt idx="18">
                  <c:v>8.8397790055248747E-3</c:v>
                </c:pt>
                <c:pt idx="19">
                  <c:v>9.7431355181576747E-3</c:v>
                </c:pt>
                <c:pt idx="20">
                  <c:v>1.3422818791946341E-2</c:v>
                </c:pt>
                <c:pt idx="21">
                  <c:v>0.10169491525423729</c:v>
                </c:pt>
                <c:pt idx="22">
                  <c:v>2.8169014084507044E-3</c:v>
                </c:pt>
                <c:pt idx="23">
                  <c:v>9.4121804688420727E-2</c:v>
                </c:pt>
                <c:pt idx="24">
                  <c:v>5.8615556382582805E-3</c:v>
                </c:pt>
              </c:numCache>
            </c:numRef>
          </c:val>
          <c:extLst>
            <c:ext xmlns:c16="http://schemas.microsoft.com/office/drawing/2014/chart" uri="{C3380CC4-5D6E-409C-BE32-E72D297353CC}">
              <c16:uniqueId val="{00000000-DA27-48F5-8383-32514E1E49B3}"/>
            </c:ext>
          </c:extLst>
        </c:ser>
        <c:ser>
          <c:idx val="1"/>
          <c:order val="1"/>
          <c:tx>
            <c:strRef>
              <c:f>'All LEA'!$I$1</c:f>
              <c:strCache>
                <c:ptCount val="1"/>
                <c:pt idx="0">
                  <c:v>Pct E</c:v>
                </c:pt>
              </c:strCache>
            </c:strRef>
          </c:tx>
          <c:spPr>
            <a:solidFill>
              <a:srgbClr val="45C777"/>
            </a:solidFill>
          </c:spPr>
          <c:invertIfNegative val="0"/>
          <c:cat>
            <c:strRef>
              <c:f>'All LEA'!$G$2:$G$26</c:f>
              <c:strCache>
                <c:ptCount val="25"/>
                <c:pt idx="0">
                  <c:v>Howard n=4,431</c:v>
                </c:pt>
                <c:pt idx="1">
                  <c:v>Allegany n=552</c:v>
                </c:pt>
                <c:pt idx="2">
                  <c:v>Garrett n=296</c:v>
                </c:pt>
                <c:pt idx="3">
                  <c:v>Charles n=1,666</c:v>
                </c:pt>
                <c:pt idx="4">
                  <c:v>Anne Arundel n=4,950</c:v>
                </c:pt>
                <c:pt idx="5">
                  <c:v>Washington n=1,339</c:v>
                </c:pt>
                <c:pt idx="6">
                  <c:v>Harford n=2,702</c:v>
                </c:pt>
                <c:pt idx="7">
                  <c:v>Worcester n=555</c:v>
                </c:pt>
                <c:pt idx="8">
                  <c:v>Carroll n=1,586</c:v>
                </c:pt>
                <c:pt idx="9">
                  <c:v>Somerset n=221</c:v>
                </c:pt>
                <c:pt idx="10">
                  <c:v>Talbot n=305</c:v>
                </c:pt>
                <c:pt idx="11">
                  <c:v>Baltimore County n=6,104</c:v>
                </c:pt>
                <c:pt idx="12">
                  <c:v>Frederick n=2,405</c:v>
                </c:pt>
                <c:pt idx="13">
                  <c:v>Calvert n=968</c:v>
                </c:pt>
                <c:pt idx="14">
                  <c:v>Caroline n=385</c:v>
                </c:pt>
                <c:pt idx="15">
                  <c:v>State n=56,704</c:v>
                </c:pt>
                <c:pt idx="16">
                  <c:v>Queen Anne's n=510</c:v>
                </c:pt>
                <c:pt idx="17">
                  <c:v>Baltimore City n-4,890</c:v>
                </c:pt>
                <c:pt idx="18">
                  <c:v>Wicomico n=905</c:v>
                </c:pt>
                <c:pt idx="19">
                  <c:v>Cecil n=1,129</c:v>
                </c:pt>
                <c:pt idx="20">
                  <c:v>Kent n=149</c:v>
                </c:pt>
                <c:pt idx="21">
                  <c:v>Dorchester n=354</c:v>
                </c:pt>
                <c:pt idx="22">
                  <c:v>Saint Mary's n=1,065</c:v>
                </c:pt>
                <c:pt idx="23">
                  <c:v>Prince George's n=8,489</c:v>
                </c:pt>
                <c:pt idx="24">
                  <c:v>Montgomery n=10,748</c:v>
                </c:pt>
              </c:strCache>
            </c:strRef>
          </c:cat>
          <c:val>
            <c:numRef>
              <c:f>'All LEA'!$I$2:$I$26</c:f>
              <c:numCache>
                <c:formatCode>0.0%</c:formatCode>
                <c:ptCount val="25"/>
                <c:pt idx="0">
                  <c:v>7.628074926653125E-2</c:v>
                </c:pt>
                <c:pt idx="1">
                  <c:v>9.2391304347826206E-2</c:v>
                </c:pt>
                <c:pt idx="2">
                  <c:v>0.13175675675675672</c:v>
                </c:pt>
                <c:pt idx="3">
                  <c:v>0.25750300120048031</c:v>
                </c:pt>
                <c:pt idx="4">
                  <c:v>0.24424242424242545</c:v>
                </c:pt>
                <c:pt idx="5">
                  <c:v>0.30918595967139656</c:v>
                </c:pt>
                <c:pt idx="6">
                  <c:v>0.38675055514433782</c:v>
                </c:pt>
                <c:pt idx="7">
                  <c:v>0.4</c:v>
                </c:pt>
                <c:pt idx="8">
                  <c:v>0.44136191677175285</c:v>
                </c:pt>
                <c:pt idx="9">
                  <c:v>0.47511312217194568</c:v>
                </c:pt>
                <c:pt idx="10">
                  <c:v>0.48196721311475604</c:v>
                </c:pt>
                <c:pt idx="11">
                  <c:v>0.53799541434654774</c:v>
                </c:pt>
                <c:pt idx="12">
                  <c:v>0.55051975051975055</c:v>
                </c:pt>
                <c:pt idx="13">
                  <c:v>0.55371900826446285</c:v>
                </c:pt>
                <c:pt idx="14">
                  <c:v>0.60519480519480851</c:v>
                </c:pt>
                <c:pt idx="15">
                  <c:v>0.60586181356470714</c:v>
                </c:pt>
                <c:pt idx="16">
                  <c:v>0.61960784313725492</c:v>
                </c:pt>
                <c:pt idx="17">
                  <c:v>0.6286298568507207</c:v>
                </c:pt>
                <c:pt idx="18">
                  <c:v>0.6574585635359117</c:v>
                </c:pt>
                <c:pt idx="19">
                  <c:v>0.76085031000886039</c:v>
                </c:pt>
                <c:pt idx="20">
                  <c:v>0.75838926174496646</c:v>
                </c:pt>
                <c:pt idx="21">
                  <c:v>0.67796610169491522</c:v>
                </c:pt>
                <c:pt idx="22">
                  <c:v>0.7896713615023474</c:v>
                </c:pt>
                <c:pt idx="23">
                  <c:v>0.8900930616091417</c:v>
                </c:pt>
                <c:pt idx="24">
                  <c:v>0.99413844436174159</c:v>
                </c:pt>
              </c:numCache>
            </c:numRef>
          </c:val>
          <c:extLst>
            <c:ext xmlns:c16="http://schemas.microsoft.com/office/drawing/2014/chart" uri="{C3380CC4-5D6E-409C-BE32-E72D297353CC}">
              <c16:uniqueId val="{00000001-DA27-48F5-8383-32514E1E49B3}"/>
            </c:ext>
          </c:extLst>
        </c:ser>
        <c:ser>
          <c:idx val="2"/>
          <c:order val="2"/>
          <c:tx>
            <c:strRef>
              <c:f>'All LEA'!$J$1</c:f>
              <c:strCache>
                <c:ptCount val="1"/>
                <c:pt idx="0">
                  <c:v>Pct H</c:v>
                </c:pt>
              </c:strCache>
            </c:strRef>
          </c:tx>
          <c:spPr>
            <a:solidFill>
              <a:srgbClr val="3D75CA"/>
            </a:solidFill>
          </c:spPr>
          <c:invertIfNegative val="0"/>
          <c:cat>
            <c:strRef>
              <c:f>'All LEA'!$G$2:$G$26</c:f>
              <c:strCache>
                <c:ptCount val="25"/>
                <c:pt idx="0">
                  <c:v>Howard n=4,431</c:v>
                </c:pt>
                <c:pt idx="1">
                  <c:v>Allegany n=552</c:v>
                </c:pt>
                <c:pt idx="2">
                  <c:v>Garrett n=296</c:v>
                </c:pt>
                <c:pt idx="3">
                  <c:v>Charles n=1,666</c:v>
                </c:pt>
                <c:pt idx="4">
                  <c:v>Anne Arundel n=4,950</c:v>
                </c:pt>
                <c:pt idx="5">
                  <c:v>Washington n=1,339</c:v>
                </c:pt>
                <c:pt idx="6">
                  <c:v>Harford n=2,702</c:v>
                </c:pt>
                <c:pt idx="7">
                  <c:v>Worcester n=555</c:v>
                </c:pt>
                <c:pt idx="8">
                  <c:v>Carroll n=1,586</c:v>
                </c:pt>
                <c:pt idx="9">
                  <c:v>Somerset n=221</c:v>
                </c:pt>
                <c:pt idx="10">
                  <c:v>Talbot n=305</c:v>
                </c:pt>
                <c:pt idx="11">
                  <c:v>Baltimore County n=6,104</c:v>
                </c:pt>
                <c:pt idx="12">
                  <c:v>Frederick n=2,405</c:v>
                </c:pt>
                <c:pt idx="13">
                  <c:v>Calvert n=968</c:v>
                </c:pt>
                <c:pt idx="14">
                  <c:v>Caroline n=385</c:v>
                </c:pt>
                <c:pt idx="15">
                  <c:v>State n=56,704</c:v>
                </c:pt>
                <c:pt idx="16">
                  <c:v>Queen Anne's n=510</c:v>
                </c:pt>
                <c:pt idx="17">
                  <c:v>Baltimore City n-4,890</c:v>
                </c:pt>
                <c:pt idx="18">
                  <c:v>Wicomico n=905</c:v>
                </c:pt>
                <c:pt idx="19">
                  <c:v>Cecil n=1,129</c:v>
                </c:pt>
                <c:pt idx="20">
                  <c:v>Kent n=149</c:v>
                </c:pt>
                <c:pt idx="21">
                  <c:v>Dorchester n=354</c:v>
                </c:pt>
                <c:pt idx="22">
                  <c:v>Saint Mary's n=1,065</c:v>
                </c:pt>
                <c:pt idx="23">
                  <c:v>Prince George's n=8,489</c:v>
                </c:pt>
                <c:pt idx="24">
                  <c:v>Montgomery n=10,748</c:v>
                </c:pt>
              </c:strCache>
            </c:strRef>
          </c:cat>
          <c:val>
            <c:numRef>
              <c:f>'All LEA'!$J$2:$J$26</c:f>
              <c:numCache>
                <c:formatCode>0.0%</c:formatCode>
                <c:ptCount val="25"/>
                <c:pt idx="0">
                  <c:v>0.91988264500112837</c:v>
                </c:pt>
                <c:pt idx="1">
                  <c:v>0.90579710144927561</c:v>
                </c:pt>
                <c:pt idx="2">
                  <c:v>0.86486486486486491</c:v>
                </c:pt>
                <c:pt idx="3">
                  <c:v>0.7424969987995198</c:v>
                </c:pt>
                <c:pt idx="4">
                  <c:v>0.73171717171717177</c:v>
                </c:pt>
                <c:pt idx="5">
                  <c:v>0.64973861090366225</c:v>
                </c:pt>
                <c:pt idx="6">
                  <c:v>0.61324944485566268</c:v>
                </c:pt>
                <c:pt idx="7">
                  <c:v>0.60000000000000064</c:v>
                </c:pt>
                <c:pt idx="8">
                  <c:v>0.55422446406052961</c:v>
                </c:pt>
                <c:pt idx="9">
                  <c:v>0.52488687782805432</c:v>
                </c:pt>
                <c:pt idx="10">
                  <c:v>0.5180327868852419</c:v>
                </c:pt>
                <c:pt idx="11">
                  <c:v>0.45299705207992125</c:v>
                </c:pt>
                <c:pt idx="12">
                  <c:v>0.44407484407484604</c:v>
                </c:pt>
                <c:pt idx="13">
                  <c:v>0.43388429752066443</c:v>
                </c:pt>
                <c:pt idx="14">
                  <c:v>0.39480519480519488</c:v>
                </c:pt>
                <c:pt idx="15">
                  <c:v>0.37040172115825687</c:v>
                </c:pt>
                <c:pt idx="16">
                  <c:v>0.34901960784313735</c:v>
                </c:pt>
                <c:pt idx="17">
                  <c:v>0.34519427402862984</c:v>
                </c:pt>
                <c:pt idx="18">
                  <c:v>0.33370165745856356</c:v>
                </c:pt>
                <c:pt idx="19">
                  <c:v>0.22940655447298494</c:v>
                </c:pt>
                <c:pt idx="20">
                  <c:v>0.22818791946308717</c:v>
                </c:pt>
                <c:pt idx="21">
                  <c:v>0.22033898305084745</c:v>
                </c:pt>
                <c:pt idx="22">
                  <c:v>0.20751173708920254</c:v>
                </c:pt>
                <c:pt idx="23">
                  <c:v>1.5785133702438461E-2</c:v>
                </c:pt>
                <c:pt idx="24">
                  <c:v>0</c:v>
                </c:pt>
              </c:numCache>
            </c:numRef>
          </c:val>
          <c:extLst>
            <c:ext xmlns:c16="http://schemas.microsoft.com/office/drawing/2014/chart" uri="{C3380CC4-5D6E-409C-BE32-E72D297353CC}">
              <c16:uniqueId val="{00000002-DA27-48F5-8383-32514E1E49B3}"/>
            </c:ext>
          </c:extLst>
        </c:ser>
        <c:dLbls>
          <c:showLegendKey val="0"/>
          <c:showVal val="0"/>
          <c:showCatName val="0"/>
          <c:showSerName val="0"/>
          <c:showPercent val="0"/>
          <c:showBubbleSize val="0"/>
        </c:dLbls>
        <c:gapWidth val="150"/>
        <c:overlap val="100"/>
        <c:axId val="190365984"/>
        <c:axId val="190370464"/>
      </c:barChart>
      <c:catAx>
        <c:axId val="190365984"/>
        <c:scaling>
          <c:orientation val="minMax"/>
        </c:scaling>
        <c:delete val="0"/>
        <c:axPos val="b"/>
        <c:numFmt formatCode="General" sourceLinked="0"/>
        <c:majorTickMark val="out"/>
        <c:minorTickMark val="none"/>
        <c:tickLblPos val="nextTo"/>
        <c:txPr>
          <a:bodyPr rot="-4200000"/>
          <a:lstStyle/>
          <a:p>
            <a:pPr>
              <a:defRPr/>
            </a:pPr>
            <a:endParaRPr lang="en-US"/>
          </a:p>
        </c:txPr>
        <c:crossAx val="190370464"/>
        <c:crosses val="autoZero"/>
        <c:auto val="1"/>
        <c:lblAlgn val="ctr"/>
        <c:lblOffset val="100"/>
        <c:noMultiLvlLbl val="0"/>
      </c:catAx>
      <c:valAx>
        <c:axId val="190370464"/>
        <c:scaling>
          <c:orientation val="minMax"/>
        </c:scaling>
        <c:delete val="0"/>
        <c:axPos val="l"/>
        <c:majorGridlines/>
        <c:numFmt formatCode="0%" sourceLinked="1"/>
        <c:majorTickMark val="out"/>
        <c:minorTickMark val="none"/>
        <c:tickLblPos val="nextTo"/>
        <c:crossAx val="190365984"/>
        <c:crosses val="autoZero"/>
        <c:crossBetween val="between"/>
      </c:valAx>
    </c:plotArea>
    <c:legend>
      <c:legendPos val="r"/>
      <c:layout/>
      <c:overlay val="0"/>
    </c:legend>
    <c:plotVisOnly val="1"/>
    <c:dispBlanksAs val="gap"/>
    <c:showDLblsOverMax val="0"/>
  </c:chart>
  <c:spPr>
    <a:solidFill>
      <a:prstClr val="white"/>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C2A2D-88F3-45A0-A9FE-B23FD58D4C2E}" type="datetimeFigureOut">
              <a:rPr lang="en-US" smtClean="0"/>
              <a:t>8/11/2020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44A7F-C3D2-47CF-8118-E69CC489F7FD}" type="slidenum">
              <a:rPr lang="en-US" smtClean="0"/>
              <a:t>‹#›</a:t>
            </a:fld>
            <a:endParaRPr lang="en-US"/>
          </a:p>
        </p:txBody>
      </p:sp>
    </p:spTree>
    <p:extLst>
      <p:ext uri="{BB962C8B-B14F-4D97-AF65-F5344CB8AC3E}">
        <p14:creationId xmlns:p14="http://schemas.microsoft.com/office/powerpoint/2010/main" val="384075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0875E-9B00-4920-A711-5A29A1CAF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956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5276">
              <a:defRPr/>
            </a:pPr>
            <a:fld id="{D3D0875E-9B00-4920-A711-5A29A1CAF558}" type="slidenum">
              <a:rPr lang="en-US">
                <a:solidFill>
                  <a:prstClr val="black"/>
                </a:solidFill>
                <a:latin typeface="Calibri"/>
              </a:rPr>
              <a:pPr defTabSz="945276">
                <a:defRPr/>
              </a:pPr>
              <a:t>14</a:t>
            </a:fld>
            <a:endParaRPr lang="en-US" dirty="0">
              <a:solidFill>
                <a:prstClr val="black"/>
              </a:solidFill>
              <a:latin typeface="Calibri"/>
            </a:endParaRPr>
          </a:p>
        </p:txBody>
      </p:sp>
    </p:spTree>
    <p:extLst>
      <p:ext uri="{BB962C8B-B14F-4D97-AF65-F5344CB8AC3E}">
        <p14:creationId xmlns:p14="http://schemas.microsoft.com/office/powerpoint/2010/main" val="17948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EFB636-E684-47E2-B0C5-93F36FA7059A}" type="slidenum">
              <a:rPr lang="en-US" smtClean="0"/>
              <a:t>16</a:t>
            </a:fld>
            <a:endParaRPr lang="en-US"/>
          </a:p>
        </p:txBody>
      </p:sp>
    </p:spTree>
    <p:extLst>
      <p:ext uri="{BB962C8B-B14F-4D97-AF65-F5344CB8AC3E}">
        <p14:creationId xmlns:p14="http://schemas.microsoft.com/office/powerpoint/2010/main" val="137953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EFB636-E684-47E2-B0C5-93F36FA7059A}" type="slidenum">
              <a:rPr lang="en-US" smtClean="0"/>
              <a:t>17</a:t>
            </a:fld>
            <a:endParaRPr lang="en-US"/>
          </a:p>
        </p:txBody>
      </p:sp>
    </p:spTree>
    <p:extLst>
      <p:ext uri="{BB962C8B-B14F-4D97-AF65-F5344CB8AC3E}">
        <p14:creationId xmlns:p14="http://schemas.microsoft.com/office/powerpoint/2010/main" val="393612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18</a:t>
            </a:fld>
            <a:endParaRPr lang="en-US"/>
          </a:p>
        </p:txBody>
      </p:sp>
    </p:spTree>
    <p:extLst>
      <p:ext uri="{BB962C8B-B14F-4D97-AF65-F5344CB8AC3E}">
        <p14:creationId xmlns:p14="http://schemas.microsoft.com/office/powerpoint/2010/main" val="46553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19</a:t>
            </a:fld>
            <a:endParaRPr lang="en-US"/>
          </a:p>
        </p:txBody>
      </p:sp>
    </p:spTree>
    <p:extLst>
      <p:ext uri="{BB962C8B-B14F-4D97-AF65-F5344CB8AC3E}">
        <p14:creationId xmlns:p14="http://schemas.microsoft.com/office/powerpoint/2010/main" val="2940377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20</a:t>
            </a:fld>
            <a:endParaRPr lang="en-US"/>
          </a:p>
        </p:txBody>
      </p:sp>
    </p:spTree>
    <p:extLst>
      <p:ext uri="{BB962C8B-B14F-4D97-AF65-F5344CB8AC3E}">
        <p14:creationId xmlns:p14="http://schemas.microsoft.com/office/powerpoint/2010/main" val="3053402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22</a:t>
            </a:fld>
            <a:endParaRPr lang="en-US"/>
          </a:p>
        </p:txBody>
      </p:sp>
    </p:spTree>
    <p:extLst>
      <p:ext uri="{BB962C8B-B14F-4D97-AF65-F5344CB8AC3E}">
        <p14:creationId xmlns:p14="http://schemas.microsoft.com/office/powerpoint/2010/main" val="2346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23</a:t>
            </a:fld>
            <a:endParaRPr lang="en-US"/>
          </a:p>
        </p:txBody>
      </p:sp>
    </p:spTree>
    <p:extLst>
      <p:ext uri="{BB962C8B-B14F-4D97-AF65-F5344CB8AC3E}">
        <p14:creationId xmlns:p14="http://schemas.microsoft.com/office/powerpoint/2010/main" val="2107509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24</a:t>
            </a:fld>
            <a:endParaRPr lang="en-US"/>
          </a:p>
        </p:txBody>
      </p:sp>
    </p:spTree>
    <p:extLst>
      <p:ext uri="{BB962C8B-B14F-4D97-AF65-F5344CB8AC3E}">
        <p14:creationId xmlns:p14="http://schemas.microsoft.com/office/powerpoint/2010/main" val="878233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25</a:t>
            </a:fld>
            <a:endParaRPr lang="en-US"/>
          </a:p>
        </p:txBody>
      </p:sp>
    </p:spTree>
    <p:extLst>
      <p:ext uri="{BB962C8B-B14F-4D97-AF65-F5344CB8AC3E}">
        <p14:creationId xmlns:p14="http://schemas.microsoft.com/office/powerpoint/2010/main" val="242775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0875E-9B00-4920-A711-5A29A1CAF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40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26</a:t>
            </a:fld>
            <a:endParaRPr lang="en-US"/>
          </a:p>
        </p:txBody>
      </p:sp>
    </p:spTree>
    <p:extLst>
      <p:ext uri="{BB962C8B-B14F-4D97-AF65-F5344CB8AC3E}">
        <p14:creationId xmlns:p14="http://schemas.microsoft.com/office/powerpoint/2010/main" val="4040465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27</a:t>
            </a:fld>
            <a:endParaRPr lang="en-US"/>
          </a:p>
        </p:txBody>
      </p:sp>
    </p:spTree>
    <p:extLst>
      <p:ext uri="{BB962C8B-B14F-4D97-AF65-F5344CB8AC3E}">
        <p14:creationId xmlns:p14="http://schemas.microsoft.com/office/powerpoint/2010/main" val="377350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29</a:t>
            </a:fld>
            <a:endParaRPr lang="en-US"/>
          </a:p>
        </p:txBody>
      </p:sp>
    </p:spTree>
    <p:extLst>
      <p:ext uri="{BB962C8B-B14F-4D97-AF65-F5344CB8AC3E}">
        <p14:creationId xmlns:p14="http://schemas.microsoft.com/office/powerpoint/2010/main" val="1569152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30</a:t>
            </a:fld>
            <a:endParaRPr lang="en-US"/>
          </a:p>
        </p:txBody>
      </p:sp>
    </p:spTree>
    <p:extLst>
      <p:ext uri="{BB962C8B-B14F-4D97-AF65-F5344CB8AC3E}">
        <p14:creationId xmlns:p14="http://schemas.microsoft.com/office/powerpoint/2010/main" val="2356101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31</a:t>
            </a:fld>
            <a:endParaRPr lang="en-US"/>
          </a:p>
        </p:txBody>
      </p:sp>
    </p:spTree>
    <p:extLst>
      <p:ext uri="{BB962C8B-B14F-4D97-AF65-F5344CB8AC3E}">
        <p14:creationId xmlns:p14="http://schemas.microsoft.com/office/powerpoint/2010/main" val="1479184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EFB636-E684-47E2-B0C5-93F36FA7059A}" type="slidenum">
              <a:rPr lang="en-US" smtClean="0"/>
              <a:t>32</a:t>
            </a:fld>
            <a:endParaRPr lang="en-US"/>
          </a:p>
        </p:txBody>
      </p:sp>
    </p:spTree>
    <p:extLst>
      <p:ext uri="{BB962C8B-B14F-4D97-AF65-F5344CB8AC3E}">
        <p14:creationId xmlns:p14="http://schemas.microsoft.com/office/powerpoint/2010/main" val="738086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3D0875E-9B00-4920-A711-5A29A1CAF5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82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3D0875E-9B00-4920-A711-5A29A1CAF5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29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p:txBody>
      </p:sp>
      <p:sp>
        <p:nvSpPr>
          <p:cNvPr id="4" name="Slide Number Placeholder 3"/>
          <p:cNvSpPr>
            <a:spLocks noGrp="1"/>
          </p:cNvSpPr>
          <p:nvPr>
            <p:ph type="sldNum" idx="10"/>
          </p:nvPr>
        </p:nvSpPr>
        <p:spPr/>
        <p:txBody>
          <a:bodyPr/>
          <a:lstStyle/>
          <a:p>
            <a:pPr defTabSz="972083">
              <a:defRPr/>
            </a:pPr>
            <a:fld id="{00000000-1234-1234-1234-123412341234}" type="slidenum">
              <a:rPr lang="en-US">
                <a:solidFill>
                  <a:prstClr val="black"/>
                </a:solidFill>
                <a:latin typeface="Calibri"/>
                <a:ea typeface="Calibri"/>
                <a:cs typeface="Calibri"/>
                <a:sym typeface="Calibri"/>
              </a:rPr>
              <a:pPr defTabSz="972083">
                <a:defRPr/>
              </a:pPr>
              <a:t>5</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52586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33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881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5041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244A7F-C3D2-47CF-8118-E69CC489F7FD}" type="slidenum">
              <a:rPr lang="en-US" smtClean="0"/>
              <a:t>9</a:t>
            </a:fld>
            <a:endParaRPr lang="en-US"/>
          </a:p>
        </p:txBody>
      </p:sp>
    </p:spTree>
    <p:extLst>
      <p:ext uri="{BB962C8B-B14F-4D97-AF65-F5344CB8AC3E}">
        <p14:creationId xmlns:p14="http://schemas.microsoft.com/office/powerpoint/2010/main" val="2083643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2982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6.tif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6.tif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duotone>
              <a:schemeClr val="bg2">
                <a:shade val="45000"/>
                <a:satMod val="135000"/>
              </a:schemeClr>
              <a:prstClr val="white"/>
            </a:duotone>
            <a:extLst>
              <a:ext uri="{28A0092B-C50C-407E-A947-70E740481C1C}">
                <a14:useLocalDpi xmlns:a14="http://schemas.microsoft.com/office/drawing/2010/main" val="0"/>
              </a:ext>
            </a:extLst>
          </a:blip>
          <a:srcRect b="6184"/>
          <a:stretch/>
        </p:blipFill>
        <p:spPr>
          <a:xfrm>
            <a:off x="283715" y="152476"/>
            <a:ext cx="11624572" cy="6630957"/>
          </a:xfrm>
          <a:prstGeom prst="rect">
            <a:avLst/>
          </a:prstGeom>
        </p:spPr>
      </p:pic>
      <p:sp>
        <p:nvSpPr>
          <p:cNvPr id="26" name="Freeform 5"/>
          <p:cNvSpPr>
            <a:spLocks/>
          </p:cNvSpPr>
          <p:nvPr userDrawn="1"/>
        </p:nvSpPr>
        <p:spPr bwMode="auto">
          <a:xfrm>
            <a:off x="943957" y="2343107"/>
            <a:ext cx="7648576" cy="4537074"/>
          </a:xfrm>
          <a:custGeom>
            <a:avLst/>
            <a:gdLst>
              <a:gd name="T0" fmla="*/ 705 w 706"/>
              <a:gd name="T1" fmla="*/ 41 h 418"/>
              <a:gd name="T2" fmla="*/ 664 w 706"/>
              <a:gd name="T3" fmla="*/ 0 h 418"/>
              <a:gd name="T4" fmla="*/ 444 w 706"/>
              <a:gd name="T5" fmla="*/ 1 h 418"/>
              <a:gd name="T6" fmla="*/ 417 w 706"/>
              <a:gd name="T7" fmla="*/ 11 h 418"/>
              <a:gd name="T8" fmla="*/ 417 w 706"/>
              <a:gd name="T9" fmla="*/ 11 h 418"/>
              <a:gd name="T10" fmla="*/ 417 w 706"/>
              <a:gd name="T11" fmla="*/ 11 h 418"/>
              <a:gd name="T12" fmla="*/ 414 w 706"/>
              <a:gd name="T13" fmla="*/ 14 h 418"/>
              <a:gd name="T14" fmla="*/ 162 w 706"/>
              <a:gd name="T15" fmla="*/ 260 h 418"/>
              <a:gd name="T16" fmla="*/ 161 w 706"/>
              <a:gd name="T17" fmla="*/ 259 h 418"/>
              <a:gd name="T18" fmla="*/ 0 w 706"/>
              <a:gd name="T19" fmla="*/ 418 h 418"/>
              <a:gd name="T20" fmla="*/ 562 w 706"/>
              <a:gd name="T21" fmla="*/ 418 h 418"/>
              <a:gd name="T22" fmla="*/ 691 w 706"/>
              <a:gd name="T23" fmla="*/ 293 h 418"/>
              <a:gd name="T24" fmla="*/ 706 w 706"/>
              <a:gd name="T25" fmla="*/ 261 h 418"/>
              <a:gd name="T26" fmla="*/ 705 w 706"/>
              <a:gd name="T27" fmla="*/ 4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 h="418">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95000">
                <a:schemeClr val="tx1">
                  <a:lumMod val="85000"/>
                  <a:lumOff val="15000"/>
                </a:schemeClr>
              </a:gs>
              <a:gs pos="0">
                <a:schemeClr val="accent5">
                  <a:alpha val="55000"/>
                </a:schemeClr>
              </a:gs>
            </a:gsLst>
            <a:lin ang="6600000" scaled="0"/>
          </a:gra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9" name="Freeform 6"/>
          <p:cNvSpPr>
            <a:spLocks/>
          </p:cNvSpPr>
          <p:nvPr userDrawn="1"/>
        </p:nvSpPr>
        <p:spPr bwMode="auto">
          <a:xfrm>
            <a:off x="1" y="-1"/>
            <a:ext cx="5646359" cy="5158858"/>
          </a:xfrm>
          <a:custGeom>
            <a:avLst/>
            <a:gdLst>
              <a:gd name="T0" fmla="*/ 510 w 522"/>
              <a:gd name="T1" fmla="*/ 152 h 477"/>
              <a:gd name="T2" fmla="*/ 510 w 522"/>
              <a:gd name="T3" fmla="*/ 152 h 477"/>
              <a:gd name="T4" fmla="*/ 510 w 522"/>
              <a:gd name="T5" fmla="*/ 152 h 477"/>
              <a:gd name="T6" fmla="*/ 508 w 522"/>
              <a:gd name="T7" fmla="*/ 149 h 477"/>
              <a:gd name="T8" fmla="*/ 363 w 522"/>
              <a:gd name="T9" fmla="*/ 0 h 477"/>
              <a:gd name="T10" fmla="*/ 0 w 522"/>
              <a:gd name="T11" fmla="*/ 0 h 477"/>
              <a:gd name="T12" fmla="*/ 0 w 522"/>
              <a:gd name="T13" fmla="*/ 263 h 477"/>
              <a:gd name="T14" fmla="*/ 191 w 522"/>
              <a:gd name="T15" fmla="*/ 460 h 477"/>
              <a:gd name="T16" fmla="*/ 227 w 522"/>
              <a:gd name="T17" fmla="*/ 477 h 477"/>
              <a:gd name="T18" fmla="*/ 476 w 522"/>
              <a:gd name="T19" fmla="*/ 477 h 477"/>
              <a:gd name="T20" fmla="*/ 522 w 522"/>
              <a:gd name="T21" fmla="*/ 431 h 477"/>
              <a:gd name="T22" fmla="*/ 522 w 522"/>
              <a:gd name="T23" fmla="*/ 182 h 477"/>
              <a:gd name="T24" fmla="*/ 510 w 522"/>
              <a:gd name="T25" fmla="*/ 1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477">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solidFill>
            <a:srgbClr val="2C63BF"/>
          </a:solidFill>
          <a:ln>
            <a:noFill/>
          </a:ln>
          <a:extLst/>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5" name="Text Placeholder 4"/>
          <p:cNvSpPr>
            <a:spLocks noGrp="1"/>
          </p:cNvSpPr>
          <p:nvPr>
            <p:ph type="body" sz="quarter" idx="10" hasCustomPrompt="1"/>
          </p:nvPr>
        </p:nvSpPr>
        <p:spPr>
          <a:xfrm>
            <a:off x="383996" y="1044776"/>
            <a:ext cx="4285977" cy="1999712"/>
          </a:xfrm>
          <a:prstGeom prst="rect">
            <a:avLst/>
          </a:prstGeom>
        </p:spPr>
        <p:txBody>
          <a:bodyPr lIns="0" tIns="0" rIns="0" bIns="0" anchor="b" anchorCtr="0"/>
          <a:lstStyle>
            <a:lvl1pPr marL="0" indent="0" algn="ctr">
              <a:lnSpc>
                <a:spcPts val="3150"/>
              </a:lnSpc>
              <a:spcBef>
                <a:spcPts val="0"/>
              </a:spcBef>
              <a:buNone/>
              <a:defRPr sz="3300" b="1" cap="none" baseline="0">
                <a:solidFill>
                  <a:schemeClr val="bg1"/>
                </a:solidFill>
                <a:latin typeface="Calibri" panose="020F0502020204030204" pitchFamily="34" charset="0"/>
                <a:cs typeface="Calibri" panose="020F0502020204030204" pitchFamily="34" charset="0"/>
              </a:defRPr>
            </a:lvl1pPr>
          </a:lstStyle>
          <a:p>
            <a:pPr lvl="0"/>
            <a:r>
              <a:rPr lang="en-US" dirty="0"/>
              <a:t>Insert Title of Presentation</a:t>
            </a:r>
          </a:p>
        </p:txBody>
      </p:sp>
      <p:sp>
        <p:nvSpPr>
          <p:cNvPr id="16" name="Text Placeholder 10"/>
          <p:cNvSpPr>
            <a:spLocks noGrp="1"/>
          </p:cNvSpPr>
          <p:nvPr>
            <p:ph type="body" sz="quarter" idx="11" hasCustomPrompt="1"/>
          </p:nvPr>
        </p:nvSpPr>
        <p:spPr>
          <a:xfrm>
            <a:off x="1112253" y="3196964"/>
            <a:ext cx="3721608" cy="421573"/>
          </a:xfrm>
          <a:prstGeom prst="rect">
            <a:avLst/>
          </a:prstGeom>
        </p:spPr>
        <p:txBody>
          <a:bodyPr lIns="0" tIns="0" rIns="0" bIns="0"/>
          <a:lstStyle>
            <a:lvl1pPr marL="0" indent="0" algn="ctr">
              <a:lnSpc>
                <a:spcPct val="100000"/>
              </a:lnSpc>
              <a:spcBef>
                <a:spcPts val="0"/>
              </a:spcBef>
              <a:buFontTx/>
              <a:buNone/>
              <a:defRPr sz="1200" b="1" baseline="0">
                <a:solidFill>
                  <a:schemeClr val="bg1"/>
                </a:solidFill>
                <a:latin typeface="Calibri" panose="020F0502020204030204" pitchFamily="34" charset="0"/>
                <a:cs typeface="Calibri" panose="020F0502020204030204" pitchFamily="34" charset="0"/>
              </a:defRPr>
            </a:lvl1pPr>
          </a:lstStyle>
          <a:p>
            <a:pPr lvl="0"/>
            <a:r>
              <a:rPr lang="en-US" dirty="0"/>
              <a:t>Insert Title of Meeting</a:t>
            </a:r>
          </a:p>
        </p:txBody>
      </p:sp>
      <p:cxnSp>
        <p:nvCxnSpPr>
          <p:cNvPr id="4" name="Straight Connector 3"/>
          <p:cNvCxnSpPr/>
          <p:nvPr userDrawn="1"/>
        </p:nvCxnSpPr>
        <p:spPr>
          <a:xfrm flipV="1">
            <a:off x="7183582" y="5949865"/>
            <a:ext cx="936047" cy="90813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9646" y="-93808"/>
            <a:ext cx="1568433" cy="1611467"/>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userDrawn="1"/>
        </p:nvCxnSpPr>
        <p:spPr>
          <a:xfrm>
            <a:off x="4325630" y="-2"/>
            <a:ext cx="1016877" cy="104477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userDrawn="1"/>
        </p:nvCxnSpPr>
        <p:spPr>
          <a:xfrm flipV="1">
            <a:off x="794043" y="5392300"/>
            <a:ext cx="1510747" cy="14657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7539" y="5665733"/>
            <a:ext cx="1870927" cy="918832"/>
          </a:xfrm>
          <a:prstGeom prst="rect">
            <a:avLst/>
          </a:prstGeom>
        </p:spPr>
      </p:pic>
      <p:sp>
        <p:nvSpPr>
          <p:cNvPr id="12" name="Text Placeholder 10"/>
          <p:cNvSpPr>
            <a:spLocks noGrp="1"/>
          </p:cNvSpPr>
          <p:nvPr>
            <p:ph type="body" sz="quarter" idx="12" hasCustomPrompt="1"/>
          </p:nvPr>
        </p:nvSpPr>
        <p:spPr>
          <a:xfrm>
            <a:off x="1269157" y="3693106"/>
            <a:ext cx="3721608" cy="261344"/>
          </a:xfrm>
          <a:prstGeom prst="rect">
            <a:avLst/>
          </a:prstGeom>
        </p:spPr>
        <p:txBody>
          <a:bodyPr lIns="0" tIns="0" rIns="0" bIns="0"/>
          <a:lstStyle>
            <a:lvl1pPr marL="0" indent="0" algn="ctr">
              <a:lnSpc>
                <a:spcPct val="100000"/>
              </a:lnSpc>
              <a:spcBef>
                <a:spcPts val="0"/>
              </a:spcBef>
              <a:buFontTx/>
              <a:buNone/>
              <a:defRPr sz="1050" baseline="0">
                <a:solidFill>
                  <a:schemeClr val="bg1"/>
                </a:solidFill>
                <a:latin typeface="Calibri" panose="020F0502020204030204" pitchFamily="34" charset="0"/>
                <a:cs typeface="Calibri" panose="020F0502020204030204" pitchFamily="34" charset="0"/>
              </a:defRPr>
            </a:lvl1pPr>
          </a:lstStyle>
          <a:p>
            <a:pPr lvl="0"/>
            <a:r>
              <a:rPr lang="en-US" dirty="0"/>
              <a:t>Insert Date</a:t>
            </a:r>
          </a:p>
        </p:txBody>
      </p:sp>
      <p:sp>
        <p:nvSpPr>
          <p:cNvPr id="2" name="TextBox 1"/>
          <p:cNvSpPr txBox="1"/>
          <p:nvPr userDrawn="1"/>
        </p:nvSpPr>
        <p:spPr>
          <a:xfrm>
            <a:off x="1621034" y="4322205"/>
            <a:ext cx="4025325" cy="507831"/>
          </a:xfrm>
          <a:prstGeom prst="rect">
            <a:avLst/>
          </a:prstGeom>
          <a:noFill/>
        </p:spPr>
        <p:txBody>
          <a:bodyPr wrap="square" rtlCol="0">
            <a:spAutoFit/>
          </a:bodyPr>
          <a:lstStyle/>
          <a:p>
            <a:pPr algn="ctr"/>
            <a:r>
              <a:rPr lang="en-US" sz="1350" b="1" dirty="0">
                <a:solidFill>
                  <a:schemeClr val="bg1"/>
                </a:solidFill>
                <a:latin typeface="Calibri" panose="020F0502020204030204" pitchFamily="34" charset="0"/>
                <a:cs typeface="Calibri" panose="020F0502020204030204" pitchFamily="34" charset="0"/>
              </a:rPr>
              <a:t>Office of Leadership Development and School</a:t>
            </a:r>
            <a:r>
              <a:rPr lang="en-US" sz="1350" b="1" baseline="0" dirty="0">
                <a:solidFill>
                  <a:schemeClr val="bg1"/>
                </a:solidFill>
                <a:latin typeface="Calibri" panose="020F0502020204030204" pitchFamily="34" charset="0"/>
                <a:cs typeface="Calibri" panose="020F0502020204030204" pitchFamily="34" charset="0"/>
              </a:rPr>
              <a:t> Improvement</a:t>
            </a:r>
            <a:endParaRPr lang="en-US" sz="135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732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17" name="Rectangle 1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39091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4_Title Slide" userDrawn="1">
  <p:cSld name="5_Title Slide">
    <p:bg>
      <p:bgPr>
        <a:solidFill>
          <a:schemeClr val="lt1"/>
        </a:solidFill>
        <a:effectLst/>
      </p:bgPr>
    </p:bg>
    <p:spTree>
      <p:nvGrpSpPr>
        <p:cNvPr id="1" name="Shape 13"/>
        <p:cNvGrpSpPr/>
        <p:nvPr/>
      </p:nvGrpSpPr>
      <p:grpSpPr>
        <a:xfrm>
          <a:off x="0" y="0"/>
          <a:ext cx="0" cy="0"/>
          <a:chOff x="0" y="0"/>
          <a:chExt cx="0" cy="0"/>
        </a:xfrm>
      </p:grpSpPr>
      <p:sp>
        <p:nvSpPr>
          <p:cNvPr id="14" name="Google Shape;14;p2"/>
          <p:cNvSpPr/>
          <p:nvPr/>
        </p:nvSpPr>
        <p:spPr>
          <a:xfrm>
            <a:off x="0" y="22181"/>
            <a:ext cx="12192000" cy="6858000"/>
          </a:xfrm>
          <a:prstGeom prst="rect">
            <a:avLst/>
          </a:prstGeom>
          <a:solidFill>
            <a:srgbClr val="D5D8DD"/>
          </a:solidFill>
          <a:ln w="12700" cap="flat" cmpd="sng">
            <a:solidFill>
              <a:srgbClr val="2043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5" name="Google Shape;15;p2"/>
          <p:cNvPicPr preferRelativeResize="0"/>
          <p:nvPr/>
        </p:nvPicPr>
        <p:blipFill rotWithShape="1">
          <a:blip r:embed="rId2">
            <a:alphaModFix/>
          </a:blip>
          <a:srcRect/>
          <a:stretch/>
        </p:blipFill>
        <p:spPr>
          <a:xfrm>
            <a:off x="3691751" y="3507650"/>
            <a:ext cx="5229226" cy="3350350"/>
          </a:xfrm>
          <a:prstGeom prst="rect">
            <a:avLst/>
          </a:prstGeom>
          <a:noFill/>
          <a:ln>
            <a:noFill/>
          </a:ln>
        </p:spPr>
      </p:pic>
      <p:pic>
        <p:nvPicPr>
          <p:cNvPr id="16" name="Google Shape;16;p2"/>
          <p:cNvPicPr preferRelativeResize="0"/>
          <p:nvPr/>
        </p:nvPicPr>
        <p:blipFill rotWithShape="1">
          <a:blip r:embed="rId3">
            <a:alphaModFix/>
          </a:blip>
          <a:srcRect/>
          <a:stretch/>
        </p:blipFill>
        <p:spPr>
          <a:xfrm>
            <a:off x="63977" y="4050471"/>
            <a:ext cx="4261652" cy="2844262"/>
          </a:xfrm>
          <a:prstGeom prst="rect">
            <a:avLst/>
          </a:prstGeom>
          <a:noFill/>
          <a:ln>
            <a:noFill/>
          </a:ln>
        </p:spPr>
      </p:pic>
      <p:pic>
        <p:nvPicPr>
          <p:cNvPr id="17" name="Google Shape;17;p2"/>
          <p:cNvPicPr preferRelativeResize="0"/>
          <p:nvPr/>
        </p:nvPicPr>
        <p:blipFill rotWithShape="1">
          <a:blip r:embed="rId4">
            <a:alphaModFix/>
          </a:blip>
          <a:srcRect/>
          <a:stretch/>
        </p:blipFill>
        <p:spPr>
          <a:xfrm>
            <a:off x="3671846" y="15273"/>
            <a:ext cx="5148136" cy="3435908"/>
          </a:xfrm>
          <a:prstGeom prst="rect">
            <a:avLst/>
          </a:prstGeom>
          <a:noFill/>
          <a:ln>
            <a:noFill/>
          </a:ln>
        </p:spPr>
      </p:pic>
      <p:sp>
        <p:nvSpPr>
          <p:cNvPr id="18" name="Google Shape;18;p2"/>
          <p:cNvSpPr/>
          <p:nvPr/>
        </p:nvSpPr>
        <p:spPr>
          <a:xfrm>
            <a:off x="735383" y="2350309"/>
            <a:ext cx="7648576" cy="4537074"/>
          </a:xfrm>
          <a:custGeom>
            <a:avLst/>
            <a:gdLst/>
            <a:ahLst/>
            <a:cxnLst/>
            <a:rect l="l" t="t" r="r" b="b"/>
            <a:pathLst>
              <a:path w="706" h="418" extrusionOk="0">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0">
                <a:srgbClr val="C9C9C9">
                  <a:alpha val="54901"/>
                </a:srgbClr>
              </a:gs>
              <a:gs pos="95000">
                <a:srgbClr val="262626"/>
              </a:gs>
              <a:gs pos="100000">
                <a:srgbClr val="262626"/>
              </a:gs>
            </a:gsLst>
            <a:lin ang="66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9" name="Google Shape;19;p2"/>
          <p:cNvSpPr/>
          <p:nvPr/>
        </p:nvSpPr>
        <p:spPr>
          <a:xfrm>
            <a:off x="0" y="-1"/>
            <a:ext cx="5646358" cy="5158858"/>
          </a:xfrm>
          <a:custGeom>
            <a:avLst/>
            <a:gdLst/>
            <a:ahLst/>
            <a:cxnLst/>
            <a:rect l="l" t="t" r="r" b="b"/>
            <a:pathLst>
              <a:path w="522" h="477" extrusionOk="0">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solidFill>
            <a:srgbClr val="2C63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0" name="Google Shape;20;p2"/>
          <p:cNvSpPr txBox="1">
            <a:spLocks noGrp="1"/>
          </p:cNvSpPr>
          <p:nvPr>
            <p:ph type="body" idx="1"/>
          </p:nvPr>
        </p:nvSpPr>
        <p:spPr>
          <a:xfrm>
            <a:off x="383994" y="1044776"/>
            <a:ext cx="5712006" cy="1999712"/>
          </a:xfrm>
          <a:prstGeom prst="rect">
            <a:avLst/>
          </a:prstGeom>
          <a:noFill/>
          <a:ln>
            <a:noFill/>
          </a:ln>
        </p:spPr>
        <p:txBody>
          <a:bodyPr spcFirstLastPara="1" wrap="square" lIns="0" tIns="0" rIns="0" bIns="0" anchor="b" anchorCtr="0">
            <a:noAutofit/>
          </a:bodyPr>
          <a:lstStyle>
            <a:lvl1pPr marL="457200" marR="0" lvl="0" indent="-228600" algn="l" rtl="0">
              <a:lnSpc>
                <a:spcPct val="95454"/>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body" idx="2"/>
          </p:nvPr>
        </p:nvSpPr>
        <p:spPr>
          <a:xfrm>
            <a:off x="1378857" y="3584819"/>
            <a:ext cx="3721608" cy="402336"/>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2" name="Google Shape;22;p2"/>
          <p:cNvCxnSpPr/>
          <p:nvPr/>
        </p:nvCxnSpPr>
        <p:spPr>
          <a:xfrm rot="10800000" flipH="1">
            <a:off x="7183582" y="5949863"/>
            <a:ext cx="936046" cy="908137"/>
          </a:xfrm>
          <a:prstGeom prst="straightConnector1">
            <a:avLst/>
          </a:prstGeom>
          <a:noFill/>
          <a:ln w="9525" cap="flat" cmpd="sng">
            <a:solidFill>
              <a:schemeClr val="accent6"/>
            </a:solidFill>
            <a:prstDash val="solid"/>
            <a:miter lim="800000"/>
            <a:headEnd type="none" w="sm" len="sm"/>
            <a:tailEnd type="none" w="sm" len="sm"/>
          </a:ln>
        </p:spPr>
      </p:cxnSp>
      <p:cxnSp>
        <p:nvCxnSpPr>
          <p:cNvPr id="23" name="Google Shape;23;p2"/>
          <p:cNvCxnSpPr/>
          <p:nvPr/>
        </p:nvCxnSpPr>
        <p:spPr>
          <a:xfrm>
            <a:off x="4049645" y="-93808"/>
            <a:ext cx="1568433" cy="1611467"/>
          </a:xfrm>
          <a:prstGeom prst="straightConnector1">
            <a:avLst/>
          </a:prstGeom>
          <a:noFill/>
          <a:ln w="9525" cap="flat" cmpd="sng">
            <a:solidFill>
              <a:schemeClr val="accent2"/>
            </a:solidFill>
            <a:prstDash val="solid"/>
            <a:miter lim="800000"/>
            <a:headEnd type="none" w="sm" len="sm"/>
            <a:tailEnd type="none" w="sm" len="sm"/>
          </a:ln>
        </p:spPr>
      </p:cxnSp>
      <p:cxnSp>
        <p:nvCxnSpPr>
          <p:cNvPr id="24" name="Google Shape;24;p2"/>
          <p:cNvCxnSpPr/>
          <p:nvPr/>
        </p:nvCxnSpPr>
        <p:spPr>
          <a:xfrm>
            <a:off x="4325629" y="-2"/>
            <a:ext cx="1016877" cy="1044778"/>
          </a:xfrm>
          <a:prstGeom prst="straightConnector1">
            <a:avLst/>
          </a:prstGeom>
          <a:noFill/>
          <a:ln w="9525" cap="flat" cmpd="sng">
            <a:solidFill>
              <a:schemeClr val="accent2"/>
            </a:solidFill>
            <a:prstDash val="solid"/>
            <a:miter lim="800000"/>
            <a:headEnd type="none" w="sm" len="sm"/>
            <a:tailEnd type="none" w="sm" len="sm"/>
          </a:ln>
        </p:spPr>
      </p:cxnSp>
      <p:pic>
        <p:nvPicPr>
          <p:cNvPr id="25" name="Google Shape;25;p2"/>
          <p:cNvPicPr preferRelativeResize="0"/>
          <p:nvPr/>
        </p:nvPicPr>
        <p:blipFill rotWithShape="1">
          <a:blip r:embed="rId5">
            <a:alphaModFix/>
          </a:blip>
          <a:srcRect l="25409"/>
          <a:stretch/>
        </p:blipFill>
        <p:spPr>
          <a:xfrm>
            <a:off x="8454609" y="3526049"/>
            <a:ext cx="3721909" cy="3313509"/>
          </a:xfrm>
          <a:prstGeom prst="rect">
            <a:avLst/>
          </a:prstGeom>
          <a:noFill/>
          <a:ln>
            <a:noFill/>
          </a:ln>
        </p:spPr>
      </p:pic>
      <p:cxnSp>
        <p:nvCxnSpPr>
          <p:cNvPr id="26" name="Google Shape;26;p2"/>
          <p:cNvCxnSpPr/>
          <p:nvPr/>
        </p:nvCxnSpPr>
        <p:spPr>
          <a:xfrm rot="10800000" flipH="1">
            <a:off x="794043" y="5392298"/>
            <a:ext cx="1510746" cy="1465703"/>
          </a:xfrm>
          <a:prstGeom prst="straightConnector1">
            <a:avLst/>
          </a:prstGeom>
          <a:noFill/>
          <a:ln w="9525" cap="flat" cmpd="sng">
            <a:solidFill>
              <a:schemeClr val="accent6"/>
            </a:solidFill>
            <a:prstDash val="solid"/>
            <a:miter lim="800000"/>
            <a:headEnd type="none" w="sm" len="sm"/>
            <a:tailEnd type="none" w="sm" len="sm"/>
          </a:ln>
        </p:spPr>
      </p:cxnSp>
      <p:pic>
        <p:nvPicPr>
          <p:cNvPr id="27" name="Google Shape;27;p2"/>
          <p:cNvPicPr preferRelativeResize="0"/>
          <p:nvPr/>
        </p:nvPicPr>
        <p:blipFill rotWithShape="1">
          <a:blip r:embed="rId6">
            <a:alphaModFix/>
          </a:blip>
          <a:srcRect/>
          <a:stretch/>
        </p:blipFill>
        <p:spPr>
          <a:xfrm>
            <a:off x="9881931" y="5665733"/>
            <a:ext cx="1870926" cy="918832"/>
          </a:xfrm>
          <a:prstGeom prst="rect">
            <a:avLst/>
          </a:prstGeom>
          <a:noFill/>
          <a:ln>
            <a:noFill/>
          </a:ln>
        </p:spPr>
      </p:pic>
      <p:pic>
        <p:nvPicPr>
          <p:cNvPr id="28" name="Google Shape;28;p2"/>
          <p:cNvPicPr preferRelativeResize="0"/>
          <p:nvPr/>
        </p:nvPicPr>
        <p:blipFill rotWithShape="1">
          <a:blip r:embed="rId7">
            <a:alphaModFix/>
          </a:blip>
          <a:srcRect l="22980"/>
          <a:stretch/>
        </p:blipFill>
        <p:spPr>
          <a:xfrm>
            <a:off x="8155860" y="22181"/>
            <a:ext cx="4020658" cy="3480174"/>
          </a:xfrm>
          <a:prstGeom prst="rect">
            <a:avLst/>
          </a:prstGeom>
          <a:noFill/>
          <a:ln>
            <a:noFill/>
          </a:ln>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748922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6184"/>
          <a:stretch/>
        </p:blipFill>
        <p:spPr>
          <a:xfrm>
            <a:off x="283715" y="152476"/>
            <a:ext cx="11624572" cy="6630957"/>
          </a:xfrm>
          <a:prstGeom prst="rect">
            <a:avLst/>
          </a:prstGeom>
        </p:spPr>
      </p:pic>
      <p:sp>
        <p:nvSpPr>
          <p:cNvPr id="26" name="Freeform 5"/>
          <p:cNvSpPr>
            <a:spLocks/>
          </p:cNvSpPr>
          <p:nvPr userDrawn="1"/>
        </p:nvSpPr>
        <p:spPr bwMode="auto">
          <a:xfrm>
            <a:off x="943957" y="2343107"/>
            <a:ext cx="7648576" cy="4537074"/>
          </a:xfrm>
          <a:custGeom>
            <a:avLst/>
            <a:gdLst>
              <a:gd name="T0" fmla="*/ 705 w 706"/>
              <a:gd name="T1" fmla="*/ 41 h 418"/>
              <a:gd name="T2" fmla="*/ 664 w 706"/>
              <a:gd name="T3" fmla="*/ 0 h 418"/>
              <a:gd name="T4" fmla="*/ 444 w 706"/>
              <a:gd name="T5" fmla="*/ 1 h 418"/>
              <a:gd name="T6" fmla="*/ 417 w 706"/>
              <a:gd name="T7" fmla="*/ 11 h 418"/>
              <a:gd name="T8" fmla="*/ 417 w 706"/>
              <a:gd name="T9" fmla="*/ 11 h 418"/>
              <a:gd name="T10" fmla="*/ 417 w 706"/>
              <a:gd name="T11" fmla="*/ 11 h 418"/>
              <a:gd name="T12" fmla="*/ 414 w 706"/>
              <a:gd name="T13" fmla="*/ 14 h 418"/>
              <a:gd name="T14" fmla="*/ 162 w 706"/>
              <a:gd name="T15" fmla="*/ 260 h 418"/>
              <a:gd name="T16" fmla="*/ 161 w 706"/>
              <a:gd name="T17" fmla="*/ 259 h 418"/>
              <a:gd name="T18" fmla="*/ 0 w 706"/>
              <a:gd name="T19" fmla="*/ 418 h 418"/>
              <a:gd name="T20" fmla="*/ 562 w 706"/>
              <a:gd name="T21" fmla="*/ 418 h 418"/>
              <a:gd name="T22" fmla="*/ 691 w 706"/>
              <a:gd name="T23" fmla="*/ 293 h 418"/>
              <a:gd name="T24" fmla="*/ 706 w 706"/>
              <a:gd name="T25" fmla="*/ 261 h 418"/>
              <a:gd name="T26" fmla="*/ 705 w 706"/>
              <a:gd name="T27" fmla="*/ 4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 h="418">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95000">
                <a:schemeClr val="tx1">
                  <a:lumMod val="85000"/>
                  <a:lumOff val="15000"/>
                </a:schemeClr>
              </a:gs>
              <a:gs pos="0">
                <a:schemeClr val="accent5">
                  <a:alpha val="55000"/>
                </a:schemeClr>
              </a:gs>
            </a:gsLst>
            <a:lin ang="6600000" scaled="0"/>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Freeform 6"/>
          <p:cNvSpPr>
            <a:spLocks/>
          </p:cNvSpPr>
          <p:nvPr userDrawn="1"/>
        </p:nvSpPr>
        <p:spPr bwMode="auto">
          <a:xfrm>
            <a:off x="1" y="-1"/>
            <a:ext cx="5646359" cy="5158858"/>
          </a:xfrm>
          <a:custGeom>
            <a:avLst/>
            <a:gdLst>
              <a:gd name="T0" fmla="*/ 510 w 522"/>
              <a:gd name="T1" fmla="*/ 152 h 477"/>
              <a:gd name="T2" fmla="*/ 510 w 522"/>
              <a:gd name="T3" fmla="*/ 152 h 477"/>
              <a:gd name="T4" fmla="*/ 510 w 522"/>
              <a:gd name="T5" fmla="*/ 152 h 477"/>
              <a:gd name="T6" fmla="*/ 508 w 522"/>
              <a:gd name="T7" fmla="*/ 149 h 477"/>
              <a:gd name="T8" fmla="*/ 363 w 522"/>
              <a:gd name="T9" fmla="*/ 0 h 477"/>
              <a:gd name="T10" fmla="*/ 0 w 522"/>
              <a:gd name="T11" fmla="*/ 0 h 477"/>
              <a:gd name="T12" fmla="*/ 0 w 522"/>
              <a:gd name="T13" fmla="*/ 263 h 477"/>
              <a:gd name="T14" fmla="*/ 191 w 522"/>
              <a:gd name="T15" fmla="*/ 460 h 477"/>
              <a:gd name="T16" fmla="*/ 227 w 522"/>
              <a:gd name="T17" fmla="*/ 477 h 477"/>
              <a:gd name="T18" fmla="*/ 476 w 522"/>
              <a:gd name="T19" fmla="*/ 477 h 477"/>
              <a:gd name="T20" fmla="*/ 522 w 522"/>
              <a:gd name="T21" fmla="*/ 431 h 477"/>
              <a:gd name="T22" fmla="*/ 522 w 522"/>
              <a:gd name="T23" fmla="*/ 182 h 477"/>
              <a:gd name="T24" fmla="*/ 510 w 522"/>
              <a:gd name="T25" fmla="*/ 1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477">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solidFill>
            <a:srgbClr val="2C63BF"/>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xt Placeholder 4"/>
          <p:cNvSpPr>
            <a:spLocks noGrp="1"/>
          </p:cNvSpPr>
          <p:nvPr>
            <p:ph type="body" sz="quarter" idx="10" hasCustomPrompt="1"/>
          </p:nvPr>
        </p:nvSpPr>
        <p:spPr>
          <a:xfrm>
            <a:off x="383994" y="1044776"/>
            <a:ext cx="5712007" cy="1999712"/>
          </a:xfrm>
          <a:prstGeom prst="rect">
            <a:avLst/>
          </a:prstGeom>
        </p:spPr>
        <p:txBody>
          <a:bodyPr lIns="0" tIns="0" rIns="0" bIns="0" anchor="b" anchorCtr="0"/>
          <a:lstStyle>
            <a:lvl1pPr marL="0" indent="0" algn="l">
              <a:lnSpc>
                <a:spcPts val="3150"/>
              </a:lnSpc>
              <a:spcBef>
                <a:spcPts val="0"/>
              </a:spcBef>
              <a:buNone/>
              <a:defRPr sz="3300" b="1" cap="none" baseline="0">
                <a:solidFill>
                  <a:schemeClr val="bg1"/>
                </a:solidFill>
                <a:latin typeface="Calibri" panose="020F0502020204030204" pitchFamily="34" charset="0"/>
                <a:cs typeface="Calibri" panose="020F0502020204030204" pitchFamily="34" charset="0"/>
              </a:defRPr>
            </a:lvl1pPr>
          </a:lstStyle>
          <a:p>
            <a:pPr lvl="0"/>
            <a:r>
              <a:rPr lang="en-US" dirty="0"/>
              <a:t>Office of Leadership Development and </a:t>
            </a:r>
          </a:p>
          <a:p>
            <a:pPr lvl="0"/>
            <a:r>
              <a:rPr lang="en-US" dirty="0"/>
              <a:t>School Improvement</a:t>
            </a:r>
          </a:p>
        </p:txBody>
      </p:sp>
      <p:sp>
        <p:nvSpPr>
          <p:cNvPr id="16" name="Text Placeholder 10"/>
          <p:cNvSpPr>
            <a:spLocks noGrp="1"/>
          </p:cNvSpPr>
          <p:nvPr>
            <p:ph type="body" sz="quarter" idx="11" hasCustomPrompt="1"/>
          </p:nvPr>
        </p:nvSpPr>
        <p:spPr>
          <a:xfrm>
            <a:off x="1378857" y="3584819"/>
            <a:ext cx="3721608" cy="402336"/>
          </a:xfrm>
          <a:prstGeom prst="rect">
            <a:avLst/>
          </a:prstGeom>
        </p:spPr>
        <p:txBody>
          <a:bodyPr lIns="0" tIns="0" rIns="0" bIns="0"/>
          <a:lstStyle>
            <a:lvl1pPr marL="0" indent="0" algn="ctr">
              <a:lnSpc>
                <a:spcPct val="100000"/>
              </a:lnSpc>
              <a:spcBef>
                <a:spcPts val="0"/>
              </a:spcBef>
              <a:buFontTx/>
              <a:buNone/>
              <a:defRPr sz="1800" baseline="0">
                <a:solidFill>
                  <a:schemeClr val="bg1"/>
                </a:solidFill>
              </a:defRPr>
            </a:lvl1pPr>
          </a:lstStyle>
          <a:p>
            <a:pPr lvl="0"/>
            <a:r>
              <a:rPr lang="en-US" dirty="0"/>
              <a:t>April 23, 2018</a:t>
            </a:r>
          </a:p>
        </p:txBody>
      </p:sp>
      <p:cxnSp>
        <p:nvCxnSpPr>
          <p:cNvPr id="4" name="Straight Connector 3"/>
          <p:cNvCxnSpPr/>
          <p:nvPr userDrawn="1"/>
        </p:nvCxnSpPr>
        <p:spPr>
          <a:xfrm flipV="1">
            <a:off x="7183582" y="5949865"/>
            <a:ext cx="936047" cy="90813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9646" y="-93808"/>
            <a:ext cx="1568433" cy="1611467"/>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userDrawn="1"/>
        </p:nvCxnSpPr>
        <p:spPr>
          <a:xfrm>
            <a:off x="4325630" y="-2"/>
            <a:ext cx="1016877" cy="104477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userDrawn="1"/>
        </p:nvCxnSpPr>
        <p:spPr>
          <a:xfrm flipV="1">
            <a:off x="794043" y="5392300"/>
            <a:ext cx="1510747" cy="14657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7539" y="5665733"/>
            <a:ext cx="1870927" cy="918832"/>
          </a:xfrm>
          <a:prstGeom prst="rect">
            <a:avLst/>
          </a:prstGeom>
        </p:spPr>
      </p:pic>
    </p:spTree>
    <p:extLst>
      <p:ext uri="{BB962C8B-B14F-4D97-AF65-F5344CB8AC3E}">
        <p14:creationId xmlns:p14="http://schemas.microsoft.com/office/powerpoint/2010/main" val="378063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5"/>
          <p:cNvSpPr>
            <a:spLocks/>
          </p:cNvSpPr>
          <p:nvPr userDrawn="1"/>
        </p:nvSpPr>
        <p:spPr bwMode="auto">
          <a:xfrm>
            <a:off x="928688" y="2320925"/>
            <a:ext cx="7648576" cy="4537074"/>
          </a:xfrm>
          <a:custGeom>
            <a:avLst/>
            <a:gdLst>
              <a:gd name="T0" fmla="*/ 705 w 706"/>
              <a:gd name="T1" fmla="*/ 41 h 418"/>
              <a:gd name="T2" fmla="*/ 664 w 706"/>
              <a:gd name="T3" fmla="*/ 0 h 418"/>
              <a:gd name="T4" fmla="*/ 444 w 706"/>
              <a:gd name="T5" fmla="*/ 1 h 418"/>
              <a:gd name="T6" fmla="*/ 417 w 706"/>
              <a:gd name="T7" fmla="*/ 11 h 418"/>
              <a:gd name="T8" fmla="*/ 417 w 706"/>
              <a:gd name="T9" fmla="*/ 11 h 418"/>
              <a:gd name="T10" fmla="*/ 417 w 706"/>
              <a:gd name="T11" fmla="*/ 11 h 418"/>
              <a:gd name="T12" fmla="*/ 414 w 706"/>
              <a:gd name="T13" fmla="*/ 14 h 418"/>
              <a:gd name="T14" fmla="*/ 162 w 706"/>
              <a:gd name="T15" fmla="*/ 260 h 418"/>
              <a:gd name="T16" fmla="*/ 161 w 706"/>
              <a:gd name="T17" fmla="*/ 259 h 418"/>
              <a:gd name="T18" fmla="*/ 0 w 706"/>
              <a:gd name="T19" fmla="*/ 418 h 418"/>
              <a:gd name="T20" fmla="*/ 562 w 706"/>
              <a:gd name="T21" fmla="*/ 418 h 418"/>
              <a:gd name="T22" fmla="*/ 691 w 706"/>
              <a:gd name="T23" fmla="*/ 293 h 418"/>
              <a:gd name="T24" fmla="*/ 706 w 706"/>
              <a:gd name="T25" fmla="*/ 261 h 418"/>
              <a:gd name="T26" fmla="*/ 705 w 706"/>
              <a:gd name="T27" fmla="*/ 4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 h="418">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95000">
                <a:schemeClr val="tx1">
                  <a:lumMod val="85000"/>
                  <a:lumOff val="15000"/>
                </a:schemeClr>
              </a:gs>
              <a:gs pos="0">
                <a:schemeClr val="accent5">
                  <a:alpha val="55000"/>
                </a:schemeClr>
              </a:gs>
            </a:gsLst>
            <a:lin ang="6600000" scaled="0"/>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Freeform 6"/>
          <p:cNvSpPr>
            <a:spLocks/>
          </p:cNvSpPr>
          <p:nvPr userDrawn="1"/>
        </p:nvSpPr>
        <p:spPr bwMode="auto">
          <a:xfrm>
            <a:off x="-1" y="-1"/>
            <a:ext cx="5646359" cy="5158858"/>
          </a:xfrm>
          <a:custGeom>
            <a:avLst/>
            <a:gdLst>
              <a:gd name="T0" fmla="*/ 510 w 522"/>
              <a:gd name="T1" fmla="*/ 152 h 477"/>
              <a:gd name="T2" fmla="*/ 510 w 522"/>
              <a:gd name="T3" fmla="*/ 152 h 477"/>
              <a:gd name="T4" fmla="*/ 510 w 522"/>
              <a:gd name="T5" fmla="*/ 152 h 477"/>
              <a:gd name="T6" fmla="*/ 508 w 522"/>
              <a:gd name="T7" fmla="*/ 149 h 477"/>
              <a:gd name="T8" fmla="*/ 363 w 522"/>
              <a:gd name="T9" fmla="*/ 0 h 477"/>
              <a:gd name="T10" fmla="*/ 0 w 522"/>
              <a:gd name="T11" fmla="*/ 0 h 477"/>
              <a:gd name="T12" fmla="*/ 0 w 522"/>
              <a:gd name="T13" fmla="*/ 263 h 477"/>
              <a:gd name="T14" fmla="*/ 191 w 522"/>
              <a:gd name="T15" fmla="*/ 460 h 477"/>
              <a:gd name="T16" fmla="*/ 227 w 522"/>
              <a:gd name="T17" fmla="*/ 477 h 477"/>
              <a:gd name="T18" fmla="*/ 476 w 522"/>
              <a:gd name="T19" fmla="*/ 477 h 477"/>
              <a:gd name="T20" fmla="*/ 522 w 522"/>
              <a:gd name="T21" fmla="*/ 431 h 477"/>
              <a:gd name="T22" fmla="*/ 522 w 522"/>
              <a:gd name="T23" fmla="*/ 182 h 477"/>
              <a:gd name="T24" fmla="*/ 510 w 522"/>
              <a:gd name="T25" fmla="*/ 1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477">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gradFill>
            <a:gsLst>
              <a:gs pos="62000">
                <a:schemeClr val="accent1"/>
              </a:gs>
              <a:gs pos="15000">
                <a:schemeClr val="accent2">
                  <a:alpha val="70000"/>
                </a:schemeClr>
              </a:gs>
            </a:gsLst>
            <a:lin ang="6600000" scaled="0"/>
          </a:gra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xt Placeholder 4"/>
          <p:cNvSpPr>
            <a:spLocks noGrp="1"/>
          </p:cNvSpPr>
          <p:nvPr>
            <p:ph type="body" sz="quarter" idx="10"/>
          </p:nvPr>
        </p:nvSpPr>
        <p:spPr>
          <a:xfrm>
            <a:off x="1378857" y="1423851"/>
            <a:ext cx="3721608" cy="1999712"/>
          </a:xfrm>
          <a:prstGeom prst="rect">
            <a:avLst/>
          </a:prstGeom>
        </p:spPr>
        <p:txBody>
          <a:bodyPr lIns="0" tIns="0" rIns="0" bIns="0" anchor="b" anchorCtr="0"/>
          <a:lstStyle>
            <a:lvl1pPr marL="0" indent="0" algn="l">
              <a:lnSpc>
                <a:spcPts val="3150"/>
              </a:lnSpc>
              <a:spcBef>
                <a:spcPts val="0"/>
              </a:spcBef>
              <a:buNone/>
              <a:defRPr sz="3300" b="1" cap="all" baseline="0">
                <a:solidFill>
                  <a:schemeClr val="bg1"/>
                </a:solidFill>
                <a:latin typeface="+mj-lt"/>
              </a:defRPr>
            </a:lvl1pPr>
          </a:lstStyle>
          <a:p>
            <a:pPr lvl="0"/>
            <a:r>
              <a:rPr lang="en-US" dirty="0"/>
              <a:t>Edit Master text styles</a:t>
            </a:r>
          </a:p>
        </p:txBody>
      </p:sp>
      <p:cxnSp>
        <p:nvCxnSpPr>
          <p:cNvPr id="4" name="Straight Connector 3"/>
          <p:cNvCxnSpPr/>
          <p:nvPr userDrawn="1"/>
        </p:nvCxnSpPr>
        <p:spPr>
          <a:xfrm flipV="1">
            <a:off x="7183582" y="5949865"/>
            <a:ext cx="936047" cy="90813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9646" y="-93808"/>
            <a:ext cx="1568433" cy="1611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325630" y="-2"/>
            <a:ext cx="1016877" cy="1044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794043" y="5392300"/>
            <a:ext cx="1510747" cy="14657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88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userDrawn="1"/>
        </p:nvSpPr>
        <p:spPr>
          <a:xfrm>
            <a:off x="0" y="0"/>
            <a:ext cx="12135221"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46790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a:gsLst>
              <a:gs pos="83000">
                <a:schemeClr val="accent1"/>
              </a:gs>
              <a:gs pos="0">
                <a:schemeClr val="accent2">
                  <a:alpha val="7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16"/>
          <p:cNvSpPr/>
          <p:nvPr userDrawn="1"/>
        </p:nvSpPr>
        <p:spPr>
          <a:xfrm>
            <a:off x="2" y="3"/>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blipFill>
            <a:blip r:embed="rId3" cstate="print">
              <a:duotone>
                <a:schemeClr val="bg2">
                  <a:shade val="45000"/>
                  <a:satMod val="135000"/>
                </a:schemeClr>
                <a:prstClr val="white"/>
              </a:duotone>
              <a:extLst/>
            </a:blip>
            <a:srcRect/>
            <a:stretch>
              <a:fillRect l="-101028" t="171" r="-139518" b="-1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Freeform: Shape 14"/>
          <p:cNvSpPr/>
          <p:nvPr userDrawn="1"/>
        </p:nvSpPr>
        <p:spPr>
          <a:xfrm>
            <a:off x="2" y="3"/>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itle 1"/>
          <p:cNvSpPr>
            <a:spLocks noGrp="1"/>
          </p:cNvSpPr>
          <p:nvPr>
            <p:ph type="title" hasCustomPrompt="1"/>
          </p:nvPr>
        </p:nvSpPr>
        <p:spPr>
          <a:xfrm>
            <a:off x="381001" y="365125"/>
            <a:ext cx="5163456" cy="1069848"/>
          </a:xfrm>
        </p:spPr>
        <p:txBody>
          <a:bodyPr/>
          <a:lstStyle>
            <a:lvl1pPr algn="l">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6" name="Straight Connector 25"/>
          <p:cNvCxnSpPr/>
          <p:nvPr userDrawn="1"/>
        </p:nvCxnSpPr>
        <p:spPr>
          <a:xfrm flipV="1">
            <a:off x="3139689" y="5386041"/>
            <a:ext cx="736155"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3226406" y="6187600"/>
            <a:ext cx="335281" cy="6704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5835997" y="-11723"/>
            <a:ext cx="736155"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757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Freeform: Shape 19"/>
          <p:cNvSpPr/>
          <p:nvPr userDrawn="1"/>
        </p:nvSpPr>
        <p:spPr>
          <a:xfrm>
            <a:off x="2" y="3"/>
            <a:ext cx="9206479" cy="6857999"/>
          </a:xfrm>
          <a:custGeom>
            <a:avLst/>
            <a:gdLst>
              <a:gd name="connsiteX0" fmla="*/ 0 w 9206479"/>
              <a:gd name="connsiteY0" fmla="*/ 0 h 6857999"/>
              <a:gd name="connsiteX1" fmla="*/ 9206479 w 9206479"/>
              <a:gd name="connsiteY1" fmla="*/ 0 h 6857999"/>
              <a:gd name="connsiteX2" fmla="*/ 5726388 w 9206479"/>
              <a:gd name="connsiteY2" fmla="*/ 6857999 h 6857999"/>
              <a:gd name="connsiteX3" fmla="*/ 0 w 920647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06479" h="6857999">
                <a:moveTo>
                  <a:pt x="0" y="0"/>
                </a:moveTo>
                <a:lnTo>
                  <a:pt x="9206479" y="0"/>
                </a:lnTo>
                <a:lnTo>
                  <a:pt x="5726388" y="6857999"/>
                </a:lnTo>
                <a:lnTo>
                  <a:pt x="0" y="6857999"/>
                </a:lnTo>
                <a:close/>
              </a:path>
            </a:pathLst>
          </a:custGeom>
          <a:blipFill>
            <a:blip r:embed="rId3" cstate="print">
              <a:grayscl/>
              <a:extLst/>
            </a:blip>
            <a:srcRect/>
            <a:stretch>
              <a:fillRect l="-69959" r="-699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Freeform: Shape 20"/>
          <p:cNvSpPr/>
          <p:nvPr userDrawn="1"/>
        </p:nvSpPr>
        <p:spPr>
          <a:xfrm>
            <a:off x="2" y="3"/>
            <a:ext cx="9206479" cy="6857999"/>
          </a:xfrm>
          <a:custGeom>
            <a:avLst/>
            <a:gdLst>
              <a:gd name="connsiteX0" fmla="*/ 0 w 9206479"/>
              <a:gd name="connsiteY0" fmla="*/ 0 h 6857999"/>
              <a:gd name="connsiteX1" fmla="*/ 9206479 w 9206479"/>
              <a:gd name="connsiteY1" fmla="*/ 0 h 6857999"/>
              <a:gd name="connsiteX2" fmla="*/ 5726388 w 9206479"/>
              <a:gd name="connsiteY2" fmla="*/ 6857999 h 6857999"/>
              <a:gd name="connsiteX3" fmla="*/ 0 w 920647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06479" h="6857999">
                <a:moveTo>
                  <a:pt x="0" y="0"/>
                </a:moveTo>
                <a:lnTo>
                  <a:pt x="9206479" y="0"/>
                </a:lnTo>
                <a:lnTo>
                  <a:pt x="5726388" y="6857999"/>
                </a:lnTo>
                <a:lnTo>
                  <a:pt x="0" y="6857999"/>
                </a:lnTo>
                <a:close/>
              </a:path>
            </a:pathLst>
          </a:custGeom>
          <a:gradFill>
            <a:gsLst>
              <a:gs pos="83000">
                <a:schemeClr val="accent1"/>
              </a:gs>
              <a:gs pos="0">
                <a:schemeClr val="accent2">
                  <a:alpha val="7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itle 1"/>
          <p:cNvSpPr>
            <a:spLocks noGrp="1"/>
          </p:cNvSpPr>
          <p:nvPr>
            <p:ph type="title"/>
          </p:nvPr>
        </p:nvSpPr>
        <p:spPr>
          <a:xfrm>
            <a:off x="381002" y="365125"/>
            <a:ext cx="7795847" cy="1069848"/>
          </a:xfrm>
        </p:spPr>
        <p:txBody>
          <a:bodyPr/>
          <a:lstStyle>
            <a:lvl1pPr algn="l">
              <a:lnSpc>
                <a:spcPts val="3150"/>
              </a:lnSpc>
              <a:defRPr sz="3000">
                <a:solidFill>
                  <a:schemeClr val="bg1"/>
                </a:solidFill>
              </a:defRPr>
            </a:lvl1pPr>
          </a:lstStyle>
          <a:p>
            <a:r>
              <a:rPr lang="en-US" dirty="0"/>
              <a:t>Click to edit Master title style</a:t>
            </a:r>
          </a:p>
        </p:txBody>
      </p:sp>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52" r="48960" b="565"/>
          <a:stretch/>
        </p:blipFill>
        <p:spPr>
          <a:xfrm>
            <a:off x="8042092" y="1646115"/>
            <a:ext cx="4149909" cy="4580118"/>
          </a:xfrm>
          <a:prstGeom prst="rect">
            <a:avLst/>
          </a:prstGeom>
        </p:spPr>
      </p:pic>
      <p:cxnSp>
        <p:nvCxnSpPr>
          <p:cNvPr id="26" name="Straight Connector 25"/>
          <p:cNvCxnSpPr/>
          <p:nvPr userDrawn="1"/>
        </p:nvCxnSpPr>
        <p:spPr>
          <a:xfrm flipV="1">
            <a:off x="5843334" y="5386041"/>
            <a:ext cx="736155" cy="147196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5930053" y="6187600"/>
            <a:ext cx="335281" cy="67040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539643" y="-11723"/>
            <a:ext cx="736155" cy="147196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Freeform: Shape 40"/>
          <p:cNvSpPr/>
          <p:nvPr userDrawn="1"/>
        </p:nvSpPr>
        <p:spPr>
          <a:xfrm>
            <a:off x="1" y="1646118"/>
            <a:ext cx="8377108" cy="1631843"/>
          </a:xfrm>
          <a:custGeom>
            <a:avLst/>
            <a:gdLst>
              <a:gd name="connsiteX0" fmla="*/ 0 w 8377108"/>
              <a:gd name="connsiteY0" fmla="*/ 0 h 1631843"/>
              <a:gd name="connsiteX1" fmla="*/ 8377108 w 8377108"/>
              <a:gd name="connsiteY1" fmla="*/ 0 h 1631843"/>
              <a:gd name="connsiteX2" fmla="*/ 7549029 w 8377108"/>
              <a:gd name="connsiteY2" fmla="*/ 1631843 h 1631843"/>
              <a:gd name="connsiteX3" fmla="*/ 0 w 8377108"/>
              <a:gd name="connsiteY3" fmla="*/ 1631843 h 1631843"/>
            </a:gdLst>
            <a:ahLst/>
            <a:cxnLst>
              <a:cxn ang="0">
                <a:pos x="connsiteX0" y="connsiteY0"/>
              </a:cxn>
              <a:cxn ang="0">
                <a:pos x="connsiteX1" y="connsiteY1"/>
              </a:cxn>
              <a:cxn ang="0">
                <a:pos x="connsiteX2" y="connsiteY2"/>
              </a:cxn>
              <a:cxn ang="0">
                <a:pos x="connsiteX3" y="connsiteY3"/>
              </a:cxn>
            </a:cxnLst>
            <a:rect l="l" t="t" r="r" b="b"/>
            <a:pathLst>
              <a:path w="8377108" h="1631843">
                <a:moveTo>
                  <a:pt x="0" y="0"/>
                </a:moveTo>
                <a:lnTo>
                  <a:pt x="8377108" y="0"/>
                </a:lnTo>
                <a:lnTo>
                  <a:pt x="7549029" y="1631843"/>
                </a:lnTo>
                <a:lnTo>
                  <a:pt x="0" y="1631843"/>
                </a:lnTo>
                <a:close/>
              </a:path>
            </a:pathLst>
          </a:custGeom>
          <a:solidFill>
            <a:schemeClr val="accent6">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extBox 13"/>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srgbClr val="2D5DB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D5DBE"/>
              </a:solidFill>
              <a:effectLst/>
              <a:uLnTx/>
              <a:uFillTx/>
              <a:latin typeface="Arial"/>
              <a:ea typeface="+mn-ea"/>
              <a:cs typeface="+mn-cs"/>
            </a:endParaRPr>
          </a:p>
        </p:txBody>
      </p:sp>
    </p:spTree>
    <p:extLst>
      <p:ext uri="{BB962C8B-B14F-4D97-AF65-F5344CB8AC3E}">
        <p14:creationId xmlns:p14="http://schemas.microsoft.com/office/powerpoint/2010/main" val="358328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389" y="0"/>
            <a:ext cx="12106832" cy="6145868"/>
          </a:xfrm>
          <a:prstGeom prst="rect">
            <a:avLst/>
          </a:prstGeom>
        </p:spPr>
      </p:pic>
      <p:sp>
        <p:nvSpPr>
          <p:cNvPr id="5" name="Rectangle 4"/>
          <p:cNvSpPr/>
          <p:nvPr userDrawn="1"/>
        </p:nvSpPr>
        <p:spPr>
          <a:xfrm>
            <a:off x="28391"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tangle 1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7304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747" b="1579"/>
          <a:stretch/>
        </p:blipFill>
        <p:spPr>
          <a:xfrm>
            <a:off x="-1" y="2"/>
            <a:ext cx="12135221" cy="6072615"/>
          </a:xfrm>
          <a:prstGeom prst="rect">
            <a:avLst/>
          </a:prstGeom>
        </p:spPr>
      </p:pic>
      <p:sp>
        <p:nvSpPr>
          <p:cNvPr id="17" name="Rectangle 1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userDrawn="1"/>
        </p:nvSpPr>
        <p:spPr>
          <a:xfrm>
            <a:off x="-28391" y="0"/>
            <a:ext cx="12192000"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57999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srgbClr val="2D5DB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D5DBE"/>
              </a:solidFill>
              <a:effectLst/>
              <a:uLnTx/>
              <a:uFillTx/>
              <a:latin typeface="Arial"/>
              <a:ea typeface="+mn-ea"/>
              <a:cs typeface="+mn-cs"/>
            </a:endParaRPr>
          </a:p>
        </p:txBody>
      </p:sp>
      <p:sp>
        <p:nvSpPr>
          <p:cNvPr id="3" name="Chart Placeholder 2"/>
          <p:cNvSpPr>
            <a:spLocks noGrp="1"/>
          </p:cNvSpPr>
          <p:nvPr>
            <p:ph type="chart" sz="quarter" idx="10"/>
          </p:nvPr>
        </p:nvSpPr>
        <p:spPr>
          <a:xfrm>
            <a:off x="-210312" y="1801368"/>
            <a:ext cx="3310128" cy="2203704"/>
          </a:xfrm>
          <a:prstGeom prst="rect">
            <a:avLst/>
          </a:prstGeom>
        </p:spPr>
        <p:txBody>
          <a:bodyPr/>
          <a:lstStyle/>
          <a:p>
            <a:endParaRPr lang="en-US" dirty="0"/>
          </a:p>
        </p:txBody>
      </p:sp>
      <p:sp>
        <p:nvSpPr>
          <p:cNvPr id="9" name="Chart Placeholder 2"/>
          <p:cNvSpPr>
            <a:spLocks noGrp="1"/>
          </p:cNvSpPr>
          <p:nvPr>
            <p:ph type="chart" sz="quarter" idx="11"/>
          </p:nvPr>
        </p:nvSpPr>
        <p:spPr>
          <a:xfrm>
            <a:off x="2889504" y="1801368"/>
            <a:ext cx="3310128" cy="2203704"/>
          </a:xfrm>
          <a:prstGeom prst="rect">
            <a:avLst/>
          </a:prstGeom>
        </p:spPr>
        <p:txBody>
          <a:bodyPr/>
          <a:lstStyle/>
          <a:p>
            <a:endParaRPr lang="en-US" dirty="0"/>
          </a:p>
        </p:txBody>
      </p:sp>
      <p:sp>
        <p:nvSpPr>
          <p:cNvPr id="10" name="Chart Placeholder 2"/>
          <p:cNvSpPr>
            <a:spLocks noGrp="1"/>
          </p:cNvSpPr>
          <p:nvPr>
            <p:ph type="chart" sz="quarter" idx="12"/>
          </p:nvPr>
        </p:nvSpPr>
        <p:spPr>
          <a:xfrm>
            <a:off x="5989320" y="1801368"/>
            <a:ext cx="3310128" cy="2203704"/>
          </a:xfrm>
          <a:prstGeom prst="rect">
            <a:avLst/>
          </a:prstGeom>
        </p:spPr>
        <p:txBody>
          <a:bodyPr/>
          <a:lstStyle/>
          <a:p>
            <a:endParaRPr lang="en-US" dirty="0"/>
          </a:p>
        </p:txBody>
      </p:sp>
      <p:sp>
        <p:nvSpPr>
          <p:cNvPr id="11" name="Chart Placeholder 2"/>
          <p:cNvSpPr>
            <a:spLocks noGrp="1"/>
          </p:cNvSpPr>
          <p:nvPr>
            <p:ph type="chart" sz="quarter" idx="13"/>
          </p:nvPr>
        </p:nvSpPr>
        <p:spPr>
          <a:xfrm>
            <a:off x="9089136" y="1801368"/>
            <a:ext cx="3310128" cy="2203704"/>
          </a:xfrm>
          <a:prstGeom prst="rect">
            <a:avLst/>
          </a:prstGeom>
        </p:spPr>
        <p:txBody>
          <a:bodyPr/>
          <a:lstStyle/>
          <a:p>
            <a:endParaRPr lang="en-US" dirty="0"/>
          </a:p>
        </p:txBody>
      </p:sp>
    </p:spTree>
    <p:extLst>
      <p:ext uri="{BB962C8B-B14F-4D97-AF65-F5344CB8AC3E}">
        <p14:creationId xmlns:p14="http://schemas.microsoft.com/office/powerpoint/2010/main" val="213509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805" b="2946"/>
          <a:stretch/>
        </p:blipFill>
        <p:spPr>
          <a:xfrm>
            <a:off x="-1" y="47021"/>
            <a:ext cx="12135221" cy="6098848"/>
          </a:xfrm>
          <a:prstGeom prst="rect">
            <a:avLst/>
          </a:prstGeom>
        </p:spPr>
      </p:pic>
      <p:sp>
        <p:nvSpPr>
          <p:cNvPr id="7" name="Rectangle 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sp>
        <p:nvSpPr>
          <p:cNvPr id="5" name="Rectangle 4"/>
          <p:cNvSpPr/>
          <p:nvPr userDrawn="1"/>
        </p:nvSpPr>
        <p:spPr>
          <a:xfrm>
            <a:off x="1" y="23511"/>
            <a:ext cx="12192001"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1115114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srgbClr val="2D5DB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D5DBE"/>
              </a:solidFill>
              <a:effectLst/>
              <a:uLnTx/>
              <a:uFillTx/>
              <a:latin typeface="Arial"/>
              <a:ea typeface="+mn-ea"/>
              <a:cs typeface="+mn-cs"/>
            </a:endParaRPr>
          </a:p>
        </p:txBody>
      </p:sp>
      <p:sp>
        <p:nvSpPr>
          <p:cNvPr id="3" name="Chart Placeholder 2"/>
          <p:cNvSpPr>
            <a:spLocks noGrp="1"/>
          </p:cNvSpPr>
          <p:nvPr>
            <p:ph type="chart" sz="quarter" idx="10"/>
          </p:nvPr>
        </p:nvSpPr>
        <p:spPr>
          <a:xfrm>
            <a:off x="-128016" y="1801368"/>
            <a:ext cx="2706624" cy="1965960"/>
          </a:xfrm>
          <a:prstGeom prst="rect">
            <a:avLst/>
          </a:prstGeom>
        </p:spPr>
        <p:txBody>
          <a:bodyPr/>
          <a:lstStyle/>
          <a:p>
            <a:endParaRPr lang="en-US" dirty="0"/>
          </a:p>
        </p:txBody>
      </p:sp>
      <p:sp>
        <p:nvSpPr>
          <p:cNvPr id="13" name="Chart Placeholder 2"/>
          <p:cNvSpPr>
            <a:spLocks noGrp="1"/>
          </p:cNvSpPr>
          <p:nvPr>
            <p:ph type="chart" sz="quarter" idx="11"/>
          </p:nvPr>
        </p:nvSpPr>
        <p:spPr>
          <a:xfrm>
            <a:off x="2313432" y="1801368"/>
            <a:ext cx="2706624" cy="1965960"/>
          </a:xfrm>
          <a:prstGeom prst="rect">
            <a:avLst/>
          </a:prstGeom>
        </p:spPr>
        <p:txBody>
          <a:bodyPr/>
          <a:lstStyle/>
          <a:p>
            <a:endParaRPr lang="en-US" dirty="0"/>
          </a:p>
        </p:txBody>
      </p:sp>
      <p:sp>
        <p:nvSpPr>
          <p:cNvPr id="14" name="Chart Placeholder 2"/>
          <p:cNvSpPr>
            <a:spLocks noGrp="1"/>
          </p:cNvSpPr>
          <p:nvPr>
            <p:ph type="chart" sz="quarter" idx="12"/>
          </p:nvPr>
        </p:nvSpPr>
        <p:spPr>
          <a:xfrm>
            <a:off x="4745736" y="1801368"/>
            <a:ext cx="2706624" cy="1965960"/>
          </a:xfrm>
          <a:prstGeom prst="rect">
            <a:avLst/>
          </a:prstGeom>
        </p:spPr>
        <p:txBody>
          <a:bodyPr/>
          <a:lstStyle/>
          <a:p>
            <a:endParaRPr lang="en-US" dirty="0"/>
          </a:p>
        </p:txBody>
      </p:sp>
      <p:sp>
        <p:nvSpPr>
          <p:cNvPr id="15" name="Chart Placeholder 2"/>
          <p:cNvSpPr>
            <a:spLocks noGrp="1"/>
          </p:cNvSpPr>
          <p:nvPr>
            <p:ph type="chart" sz="quarter" idx="13"/>
          </p:nvPr>
        </p:nvSpPr>
        <p:spPr>
          <a:xfrm>
            <a:off x="7178040" y="1801368"/>
            <a:ext cx="2706624" cy="1965960"/>
          </a:xfrm>
          <a:prstGeom prst="rect">
            <a:avLst/>
          </a:prstGeom>
        </p:spPr>
        <p:txBody>
          <a:bodyPr/>
          <a:lstStyle/>
          <a:p>
            <a:endParaRPr lang="en-US" dirty="0"/>
          </a:p>
        </p:txBody>
      </p:sp>
      <p:sp>
        <p:nvSpPr>
          <p:cNvPr id="17" name="Chart Placeholder 2"/>
          <p:cNvSpPr>
            <a:spLocks noGrp="1"/>
          </p:cNvSpPr>
          <p:nvPr>
            <p:ph type="chart" sz="quarter" idx="14"/>
          </p:nvPr>
        </p:nvSpPr>
        <p:spPr>
          <a:xfrm>
            <a:off x="9610344" y="1801368"/>
            <a:ext cx="2706624" cy="1965960"/>
          </a:xfrm>
          <a:prstGeom prst="rect">
            <a:avLst/>
          </a:prstGeom>
        </p:spPr>
        <p:txBody>
          <a:bodyPr/>
          <a:lstStyle/>
          <a:p>
            <a:endParaRPr lang="en-US" dirty="0"/>
          </a:p>
        </p:txBody>
      </p:sp>
    </p:spTree>
    <p:extLst>
      <p:ext uri="{BB962C8B-B14F-4D97-AF65-F5344CB8AC3E}">
        <p14:creationId xmlns:p14="http://schemas.microsoft.com/office/powerpoint/2010/main" val="2449367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srgbClr val="2D5DB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D5DBE"/>
              </a:solidFill>
              <a:effectLst/>
              <a:uLnTx/>
              <a:uFillTx/>
              <a:latin typeface="Arial"/>
              <a:ea typeface="+mn-ea"/>
              <a:cs typeface="+mn-cs"/>
            </a:endParaRPr>
          </a:p>
        </p:txBody>
      </p:sp>
      <p:sp>
        <p:nvSpPr>
          <p:cNvPr id="3" name="Chart Placeholder 2"/>
          <p:cNvSpPr>
            <a:spLocks noGrp="1"/>
          </p:cNvSpPr>
          <p:nvPr>
            <p:ph type="chart" sz="quarter" idx="10"/>
          </p:nvPr>
        </p:nvSpPr>
        <p:spPr>
          <a:xfrm>
            <a:off x="36576" y="2011680"/>
            <a:ext cx="2386584" cy="1691640"/>
          </a:xfrm>
          <a:prstGeom prst="rect">
            <a:avLst/>
          </a:prstGeom>
        </p:spPr>
        <p:txBody>
          <a:bodyPr/>
          <a:lstStyle/>
          <a:p>
            <a:endParaRPr lang="en-US" dirty="0"/>
          </a:p>
        </p:txBody>
      </p:sp>
      <p:sp>
        <p:nvSpPr>
          <p:cNvPr id="18" name="Chart Placeholder 2"/>
          <p:cNvSpPr>
            <a:spLocks noGrp="1"/>
          </p:cNvSpPr>
          <p:nvPr>
            <p:ph type="chart" sz="quarter" idx="11"/>
          </p:nvPr>
        </p:nvSpPr>
        <p:spPr>
          <a:xfrm>
            <a:off x="1984248" y="2011680"/>
            <a:ext cx="2386584" cy="1691640"/>
          </a:xfrm>
          <a:prstGeom prst="rect">
            <a:avLst/>
          </a:prstGeom>
        </p:spPr>
        <p:txBody>
          <a:bodyPr/>
          <a:lstStyle/>
          <a:p>
            <a:endParaRPr lang="en-US" dirty="0"/>
          </a:p>
        </p:txBody>
      </p:sp>
      <p:sp>
        <p:nvSpPr>
          <p:cNvPr id="19" name="Chart Placeholder 2"/>
          <p:cNvSpPr>
            <a:spLocks noGrp="1"/>
          </p:cNvSpPr>
          <p:nvPr>
            <p:ph type="chart" sz="quarter" idx="12"/>
          </p:nvPr>
        </p:nvSpPr>
        <p:spPr>
          <a:xfrm>
            <a:off x="3931920" y="2011680"/>
            <a:ext cx="2386584" cy="1691640"/>
          </a:xfrm>
          <a:prstGeom prst="rect">
            <a:avLst/>
          </a:prstGeom>
        </p:spPr>
        <p:txBody>
          <a:bodyPr/>
          <a:lstStyle/>
          <a:p>
            <a:endParaRPr lang="en-US" dirty="0"/>
          </a:p>
        </p:txBody>
      </p:sp>
      <p:sp>
        <p:nvSpPr>
          <p:cNvPr id="20" name="Chart Placeholder 2"/>
          <p:cNvSpPr>
            <a:spLocks noGrp="1"/>
          </p:cNvSpPr>
          <p:nvPr>
            <p:ph type="chart" sz="quarter" idx="13"/>
          </p:nvPr>
        </p:nvSpPr>
        <p:spPr>
          <a:xfrm>
            <a:off x="7827264" y="2011680"/>
            <a:ext cx="2386584" cy="1691640"/>
          </a:xfrm>
          <a:prstGeom prst="rect">
            <a:avLst/>
          </a:prstGeom>
        </p:spPr>
        <p:txBody>
          <a:bodyPr/>
          <a:lstStyle/>
          <a:p>
            <a:endParaRPr lang="en-US" dirty="0"/>
          </a:p>
        </p:txBody>
      </p:sp>
      <p:sp>
        <p:nvSpPr>
          <p:cNvPr id="21" name="Chart Placeholder 2"/>
          <p:cNvSpPr>
            <a:spLocks noGrp="1"/>
          </p:cNvSpPr>
          <p:nvPr>
            <p:ph type="chart" sz="quarter" idx="14"/>
          </p:nvPr>
        </p:nvSpPr>
        <p:spPr>
          <a:xfrm>
            <a:off x="5879592" y="2011680"/>
            <a:ext cx="2386584" cy="1691640"/>
          </a:xfrm>
          <a:prstGeom prst="rect">
            <a:avLst/>
          </a:prstGeom>
        </p:spPr>
        <p:txBody>
          <a:bodyPr/>
          <a:lstStyle/>
          <a:p>
            <a:endParaRPr lang="en-US" dirty="0"/>
          </a:p>
        </p:txBody>
      </p:sp>
      <p:sp>
        <p:nvSpPr>
          <p:cNvPr id="22" name="Chart Placeholder 2"/>
          <p:cNvSpPr>
            <a:spLocks noGrp="1"/>
          </p:cNvSpPr>
          <p:nvPr>
            <p:ph type="chart" sz="quarter" idx="15"/>
          </p:nvPr>
        </p:nvSpPr>
        <p:spPr>
          <a:xfrm>
            <a:off x="9774936" y="2011680"/>
            <a:ext cx="2386584" cy="1691640"/>
          </a:xfrm>
          <a:prstGeom prst="rect">
            <a:avLst/>
          </a:prstGeom>
        </p:spPr>
        <p:txBody>
          <a:bodyPr/>
          <a:lstStyle/>
          <a:p>
            <a:endParaRPr lang="en-US" dirty="0"/>
          </a:p>
        </p:txBody>
      </p:sp>
    </p:spTree>
    <p:extLst>
      <p:ext uri="{BB962C8B-B14F-4D97-AF65-F5344CB8AC3E}">
        <p14:creationId xmlns:p14="http://schemas.microsoft.com/office/powerpoint/2010/main" val="3283223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9935" y="90426"/>
            <a:ext cx="11752132" cy="6641504"/>
          </a:xfrm>
          <a:prstGeom prst="rect">
            <a:avLst/>
          </a:prstGeom>
        </p:spPr>
      </p:pic>
      <p:sp>
        <p:nvSpPr>
          <p:cNvPr id="5" name="Rectangle 4"/>
          <p:cNvSpPr/>
          <p:nvPr userDrawn="1"/>
        </p:nvSpPr>
        <p:spPr>
          <a:xfrm>
            <a:off x="0" y="0"/>
            <a:ext cx="12192000" cy="6858000"/>
          </a:xfrm>
          <a:prstGeom prst="rect">
            <a:avLst/>
          </a:prstGeom>
          <a:gradFill>
            <a:gsLst>
              <a:gs pos="63000">
                <a:srgbClr val="2C61BF"/>
              </a:gs>
              <a:gs pos="0">
                <a:schemeClr val="accent2">
                  <a:alpha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bg1"/>
                </a:solidFill>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210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accent6"/>
                </a:solidFill>
              </a:defRPr>
            </a:lvl1pPr>
          </a:lstStyle>
          <a:p>
            <a:r>
              <a:rPr lang="en-US" dirty="0"/>
              <a:t>Click to edit Master title style</a:t>
            </a:r>
          </a:p>
        </p:txBody>
      </p:sp>
      <p:sp>
        <p:nvSpPr>
          <p:cNvPr id="9" name="Rectangle 8"/>
          <p:cNvSpPr/>
          <p:nvPr userDrawn="1"/>
        </p:nvSpPr>
        <p:spPr>
          <a:xfrm>
            <a:off x="0" y="4973614"/>
            <a:ext cx="12192000" cy="1884386"/>
          </a:xfrm>
          <a:prstGeom prst="rect">
            <a:avLst/>
          </a:prstGeom>
          <a:blipFill>
            <a:blip r:embed="rId3" cstate="print">
              <a:duotone>
                <a:schemeClr val="accent1">
                  <a:shade val="45000"/>
                  <a:satMod val="135000"/>
                </a:schemeClr>
                <a:prstClr val="white"/>
              </a:duotone>
            </a:blip>
            <a:srcRect/>
            <a:stretch>
              <a:fillRect t="-50441" b="-50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userDrawn="1"/>
        </p:nvSpPr>
        <p:spPr>
          <a:xfrm>
            <a:off x="0" y="4973614"/>
            <a:ext cx="12192000" cy="1884386"/>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3" name="Straight Connector 12"/>
          <p:cNvCxnSpPr/>
          <p:nvPr userDrawn="1"/>
        </p:nvCxnSpPr>
        <p:spPr>
          <a:xfrm>
            <a:off x="10327342" y="4904329"/>
            <a:ext cx="152438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695329" y="4827114"/>
            <a:ext cx="8409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0" y="4640998"/>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82067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208" b="24583"/>
          <a:stretch/>
        </p:blipFill>
        <p:spPr>
          <a:xfrm>
            <a:off x="0" y="19052"/>
            <a:ext cx="12135221" cy="6845023"/>
          </a:xfrm>
          <a:prstGeom prst="rect">
            <a:avLst/>
          </a:prstGeom>
        </p:spPr>
      </p:pic>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Rectangle 7"/>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56779" y="22089"/>
            <a:ext cx="12135221" cy="612074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7451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Chart Placeholder 2"/>
          <p:cNvSpPr>
            <a:spLocks noGrp="1"/>
          </p:cNvSpPr>
          <p:nvPr>
            <p:ph type="chart" sz="quarter" idx="10"/>
          </p:nvPr>
        </p:nvSpPr>
        <p:spPr>
          <a:xfrm>
            <a:off x="384048" y="1545336"/>
            <a:ext cx="11430000" cy="4379976"/>
          </a:xfrm>
          <a:prstGeom prst="rect">
            <a:avLst/>
          </a:prstGeom>
        </p:spPr>
        <p:txBody>
          <a:bodyPr/>
          <a:lstStyle/>
          <a:p>
            <a:endParaRPr lang="en-US" dirty="0"/>
          </a:p>
        </p:txBody>
      </p:sp>
    </p:spTree>
    <p:extLst>
      <p:ext uri="{BB962C8B-B14F-4D97-AF65-F5344CB8AC3E}">
        <p14:creationId xmlns:p14="http://schemas.microsoft.com/office/powerpoint/2010/main" val="3990040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7" name="Picture 2" descr="Image result for school building"/>
          <p:cNvPicPr>
            <a:picLocks noChangeAspect="1" noChangeArrowheads="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45515" t="16959" b="16124"/>
          <a:stretch/>
        </p:blipFill>
        <p:spPr bwMode="auto">
          <a:xfrm>
            <a:off x="0" y="0"/>
            <a:ext cx="12192000" cy="61134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userDrawn="1"/>
        </p:nvSpPr>
        <p:spPr>
          <a:xfrm>
            <a:off x="0" y="-11687"/>
            <a:ext cx="12135221" cy="612074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hart Placeholder 2"/>
          <p:cNvSpPr>
            <a:spLocks noGrp="1"/>
          </p:cNvSpPr>
          <p:nvPr>
            <p:ph type="chart" sz="quarter" idx="10"/>
          </p:nvPr>
        </p:nvSpPr>
        <p:spPr>
          <a:xfrm>
            <a:off x="384048" y="1545336"/>
            <a:ext cx="11430000" cy="4379976"/>
          </a:xfrm>
          <a:prstGeom prst="rect">
            <a:avLst/>
          </a:prstGeom>
        </p:spPr>
        <p:txBody>
          <a:bodyPr/>
          <a:lstStyle/>
          <a:p>
            <a:endParaRPr lang="en-US" dirty="0"/>
          </a:p>
        </p:txBody>
      </p:sp>
    </p:spTree>
    <p:extLst>
      <p:ext uri="{BB962C8B-B14F-4D97-AF65-F5344CB8AC3E}">
        <p14:creationId xmlns:p14="http://schemas.microsoft.com/office/powerpoint/2010/main" val="3218486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p:cNvSpPr/>
          <p:nvPr userDrawn="1"/>
        </p:nvSpPr>
        <p:spPr>
          <a:xfrm>
            <a:off x="0" y="0"/>
            <a:ext cx="12192000" cy="3307500"/>
          </a:xfrm>
          <a:prstGeom prst="rect">
            <a:avLst/>
          </a:prstGeom>
          <a:blipFill>
            <a:blip r:embed="rId3" cstate="print">
              <a:duotone>
                <a:schemeClr val="accent1">
                  <a:shade val="45000"/>
                  <a:satMod val="135000"/>
                </a:schemeClr>
                <a:prstClr val="white"/>
              </a:duotone>
            </a:blip>
            <a:srcRect/>
            <a:stretch>
              <a:fillRect t="-7225" b="-7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p:cNvSpPr/>
          <p:nvPr userDrawn="1"/>
        </p:nvSpPr>
        <p:spPr>
          <a:xfrm>
            <a:off x="0" y="0"/>
            <a:ext cx="12192000" cy="3307500"/>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bg1"/>
                </a:solidFill>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9811112" y="3354077"/>
            <a:ext cx="204061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688531" y="3389879"/>
            <a:ext cx="4520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0" y="3347599"/>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srgbClr val="2D5DB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D5DBE"/>
              </a:solidFill>
              <a:effectLst/>
              <a:uLnTx/>
              <a:uFillTx/>
              <a:latin typeface="Arial"/>
              <a:ea typeface="+mn-ea"/>
              <a:cs typeface="+mn-cs"/>
            </a:endParaRPr>
          </a:p>
        </p:txBody>
      </p:sp>
      <p:sp>
        <p:nvSpPr>
          <p:cNvPr id="3" name="Chart Placeholder 2"/>
          <p:cNvSpPr>
            <a:spLocks noGrp="1"/>
          </p:cNvSpPr>
          <p:nvPr>
            <p:ph type="chart" sz="quarter" idx="10"/>
          </p:nvPr>
        </p:nvSpPr>
        <p:spPr>
          <a:xfrm>
            <a:off x="0" y="3694176"/>
            <a:ext cx="12188952" cy="2221992"/>
          </a:xfrm>
          <a:prstGeom prst="rect">
            <a:avLst/>
          </a:prstGeom>
        </p:spPr>
        <p:txBody>
          <a:bodyPr/>
          <a:lstStyle/>
          <a:p>
            <a:endParaRPr lang="en-US" dirty="0"/>
          </a:p>
        </p:txBody>
      </p:sp>
    </p:spTree>
    <p:extLst>
      <p:ext uri="{BB962C8B-B14F-4D97-AF65-F5344CB8AC3E}">
        <p14:creationId xmlns:p14="http://schemas.microsoft.com/office/powerpoint/2010/main" val="2295802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p:cNvSpPr/>
          <p:nvPr userDrawn="1"/>
        </p:nvSpPr>
        <p:spPr>
          <a:xfrm>
            <a:off x="0" y="0"/>
            <a:ext cx="12192000" cy="3307500"/>
          </a:xfrm>
          <a:prstGeom prst="rect">
            <a:avLst/>
          </a:prstGeom>
          <a:blipFill>
            <a:blip r:embed="rId3" cstate="print">
              <a:duotone>
                <a:schemeClr val="accent1">
                  <a:shade val="45000"/>
                  <a:satMod val="135000"/>
                </a:schemeClr>
                <a:prstClr val="white"/>
              </a:duotone>
            </a:blip>
            <a:srcRect/>
            <a:stretch>
              <a:fillRect t="-7225" b="-7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p:cNvSpPr/>
          <p:nvPr userDrawn="1"/>
        </p:nvSpPr>
        <p:spPr>
          <a:xfrm>
            <a:off x="0" y="0"/>
            <a:ext cx="12192000" cy="3307500"/>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bg1"/>
                </a:solidFill>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9811112" y="3354077"/>
            <a:ext cx="204061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688531" y="3389879"/>
            <a:ext cx="4520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0" y="3347599"/>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srgbClr val="2D5DB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D5DBE"/>
              </a:solidFill>
              <a:effectLst/>
              <a:uLnTx/>
              <a:uFillTx/>
              <a:latin typeface="Arial"/>
              <a:ea typeface="+mn-ea"/>
              <a:cs typeface="+mn-cs"/>
            </a:endParaRPr>
          </a:p>
        </p:txBody>
      </p:sp>
    </p:spTree>
    <p:extLst>
      <p:ext uri="{BB962C8B-B14F-4D97-AF65-F5344CB8AC3E}">
        <p14:creationId xmlns:p14="http://schemas.microsoft.com/office/powerpoint/2010/main" val="3303664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a:spLocks noGrp="1"/>
          </p:cNvSpPr>
          <p:nvPr>
            <p:ph type="title"/>
          </p:nvPr>
        </p:nvSpPr>
        <p:spPr>
          <a:xfrm>
            <a:off x="381000" y="365125"/>
            <a:ext cx="11430000" cy="649224"/>
          </a:xfrm>
        </p:spPr>
        <p:txBody>
          <a:bodyPr/>
          <a:lstStyle>
            <a:lvl1pPr>
              <a:lnSpc>
                <a:spcPts val="3150"/>
              </a:lnSpc>
              <a:defRPr sz="3000">
                <a:solidFill>
                  <a:schemeClr val="accent6"/>
                </a:solidFill>
              </a:defRPr>
            </a:lvl1pPr>
          </a:lstStyle>
          <a:p>
            <a:r>
              <a:rPr lang="en-US" dirty="0"/>
              <a:t>Click to edit Master title style</a:t>
            </a:r>
          </a:p>
        </p:txBody>
      </p:sp>
      <p:sp>
        <p:nvSpPr>
          <p:cNvPr id="8" name="Rectangle 7"/>
          <p:cNvSpPr/>
          <p:nvPr userDrawn="1"/>
        </p:nvSpPr>
        <p:spPr>
          <a:xfrm>
            <a:off x="0" y="3550500"/>
            <a:ext cx="12192000" cy="3307500"/>
          </a:xfrm>
          <a:prstGeom prst="rect">
            <a:avLst/>
          </a:prstGeom>
          <a:blipFill>
            <a:blip r:embed="rId3" cstate="print">
              <a:duotone>
                <a:schemeClr val="accent1">
                  <a:shade val="45000"/>
                  <a:satMod val="135000"/>
                </a:schemeClr>
                <a:prstClr val="white"/>
              </a:duotone>
            </a:blip>
            <a:srcRect/>
            <a:stretch>
              <a:fillRect t="-7225" b="-7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p:cNvSpPr/>
          <p:nvPr userDrawn="1"/>
        </p:nvSpPr>
        <p:spPr>
          <a:xfrm>
            <a:off x="0" y="3550500"/>
            <a:ext cx="12192000" cy="3307500"/>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2541723" y="3509108"/>
            <a:ext cx="218433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811112" y="3493611"/>
            <a:ext cx="204061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113003" y="3416396"/>
            <a:ext cx="14232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0" y="3230280"/>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4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22699" b="27196"/>
          <a:stretch/>
        </p:blipFill>
        <p:spPr>
          <a:xfrm>
            <a:off x="28390" y="0"/>
            <a:ext cx="12135221" cy="6889870"/>
          </a:xfrm>
          <a:prstGeom prst="rect">
            <a:avLst/>
          </a:prstGeom>
        </p:spPr>
      </p:pic>
      <p:sp>
        <p:nvSpPr>
          <p:cNvPr id="5" name="Rectangle 4"/>
          <p:cNvSpPr/>
          <p:nvPr userDrawn="1"/>
        </p:nvSpPr>
        <p:spPr>
          <a:xfrm>
            <a:off x="-1" y="3187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777715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85800">
              <a:defRPr/>
            </a:pPr>
            <a:fld id="{5CEFAEA7-F49A-43D6-A525-4840A9A29A0E}" type="slidenum">
              <a:rPr lang="en-US" sz="1350" smtClean="0">
                <a:solidFill>
                  <a:prstClr val="black"/>
                </a:solidFill>
              </a:rPr>
              <a:pPr defTabSz="685800">
                <a:defRPr/>
              </a:pPr>
              <a:t>‹#›</a:t>
            </a:fld>
            <a:endParaRPr lang="en-US" sz="1350" dirty="0">
              <a:solidFill>
                <a:prstClr val="black"/>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1257115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2505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sp>
        <p:nvSpPr>
          <p:cNvPr id="4" name="AutoShape 4" descr="Image result for Carol Williamson"/>
          <p:cNvSpPr>
            <a:spLocks noChangeAspect="1" noChangeArrowheads="1"/>
          </p:cNvSpPr>
          <p:nvPr userDrawn="1"/>
        </p:nvSpPr>
        <p:spPr bwMode="auto">
          <a:xfrm>
            <a:off x="155575" y="-1104900"/>
            <a:ext cx="1981200" cy="230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50554405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sp>
        <p:nvSpPr>
          <p:cNvPr id="4" name="AutoShape 4" descr="Image result for Carol Williamson"/>
          <p:cNvSpPr>
            <a:spLocks noChangeAspect="1" noChangeArrowheads="1"/>
          </p:cNvSpPr>
          <p:nvPr userDrawn="1"/>
        </p:nvSpPr>
        <p:spPr bwMode="auto">
          <a:xfrm>
            <a:off x="155575" y="-1104900"/>
            <a:ext cx="1981200" cy="230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2070341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672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9600" y="274638"/>
            <a:ext cx="10972800" cy="1143000"/>
          </a:xfrm>
          <a:solidFill>
            <a:schemeClr val="tx1">
              <a:lumMod val="75000"/>
              <a:lumOff val="25000"/>
            </a:schemeClr>
          </a:solidFill>
        </p:spPr>
        <p:txBody>
          <a:bodyPr>
            <a:normAutofit/>
          </a:bodyPr>
          <a:lstStyle>
            <a:lvl1pPr algn="r">
              <a:defRPr sz="3600" b="1">
                <a:solidFill>
                  <a:schemeClr val="bg1"/>
                </a:solidFill>
              </a:defRPr>
            </a:lvl1pPr>
          </a:lstStyle>
          <a:p>
            <a:r>
              <a:rPr lang="en-US" dirty="0" smtClean="0"/>
              <a:t>Click to edit Master title style</a:t>
            </a:r>
            <a:endParaRPr lang="en-US" dirty="0"/>
          </a:p>
        </p:txBody>
      </p:sp>
      <p:cxnSp>
        <p:nvCxnSpPr>
          <p:cNvPr id="8" name="Straight Connector 7"/>
          <p:cNvCxnSpPr/>
          <p:nvPr userDrawn="1"/>
        </p:nvCxnSpPr>
        <p:spPr>
          <a:xfrm>
            <a:off x="609600" y="1524000"/>
            <a:ext cx="1097280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401" y="6172200"/>
            <a:ext cx="1448145" cy="533400"/>
          </a:xfrm>
          <a:prstGeom prst="rect">
            <a:avLst/>
          </a:prstGeom>
        </p:spPr>
      </p:pic>
    </p:spTree>
    <p:extLst>
      <p:ext uri="{BB962C8B-B14F-4D97-AF65-F5344CB8AC3E}">
        <p14:creationId xmlns:p14="http://schemas.microsoft.com/office/powerpoint/2010/main" val="2633204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75000"/>
              <a:lumOff val="25000"/>
            </a:schemeClr>
          </a:solidFill>
        </p:spPr>
        <p:txBody>
          <a:bodyPr>
            <a:normAutofit/>
          </a:bodyPr>
          <a:lstStyle>
            <a:lvl1pPr algn="r">
              <a:defRPr sz="36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609600" y="1524000"/>
            <a:ext cx="1097280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1600" y="6126164"/>
            <a:ext cx="1828800" cy="673607"/>
          </a:xfrm>
          <a:prstGeom prst="rect">
            <a:avLst/>
          </a:prstGeom>
        </p:spPr>
      </p:pic>
    </p:spTree>
    <p:extLst>
      <p:ext uri="{BB962C8B-B14F-4D97-AF65-F5344CB8AC3E}">
        <p14:creationId xmlns:p14="http://schemas.microsoft.com/office/powerpoint/2010/main" val="1682318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duotone>
              <a:schemeClr val="bg2">
                <a:shade val="45000"/>
                <a:satMod val="135000"/>
              </a:schemeClr>
              <a:prstClr val="white"/>
            </a:duotone>
            <a:extLst>
              <a:ext uri="{28A0092B-C50C-407E-A947-70E740481C1C}">
                <a14:useLocalDpi xmlns:a14="http://schemas.microsoft.com/office/drawing/2010/main" val="0"/>
              </a:ext>
            </a:extLst>
          </a:blip>
          <a:srcRect b="6184"/>
          <a:stretch/>
        </p:blipFill>
        <p:spPr>
          <a:xfrm>
            <a:off x="283714" y="152474"/>
            <a:ext cx="11624572" cy="6630957"/>
          </a:xfrm>
          <a:prstGeom prst="rect">
            <a:avLst/>
          </a:prstGeom>
        </p:spPr>
      </p:pic>
      <p:sp>
        <p:nvSpPr>
          <p:cNvPr id="26" name="Freeform 5"/>
          <p:cNvSpPr>
            <a:spLocks/>
          </p:cNvSpPr>
          <p:nvPr userDrawn="1"/>
        </p:nvSpPr>
        <p:spPr bwMode="auto">
          <a:xfrm>
            <a:off x="943957" y="2343107"/>
            <a:ext cx="7648576" cy="4537074"/>
          </a:xfrm>
          <a:custGeom>
            <a:avLst/>
            <a:gdLst>
              <a:gd name="T0" fmla="*/ 705 w 706"/>
              <a:gd name="T1" fmla="*/ 41 h 418"/>
              <a:gd name="T2" fmla="*/ 664 w 706"/>
              <a:gd name="T3" fmla="*/ 0 h 418"/>
              <a:gd name="T4" fmla="*/ 444 w 706"/>
              <a:gd name="T5" fmla="*/ 1 h 418"/>
              <a:gd name="T6" fmla="*/ 417 w 706"/>
              <a:gd name="T7" fmla="*/ 11 h 418"/>
              <a:gd name="T8" fmla="*/ 417 w 706"/>
              <a:gd name="T9" fmla="*/ 11 h 418"/>
              <a:gd name="T10" fmla="*/ 417 w 706"/>
              <a:gd name="T11" fmla="*/ 11 h 418"/>
              <a:gd name="T12" fmla="*/ 414 w 706"/>
              <a:gd name="T13" fmla="*/ 14 h 418"/>
              <a:gd name="T14" fmla="*/ 162 w 706"/>
              <a:gd name="T15" fmla="*/ 260 h 418"/>
              <a:gd name="T16" fmla="*/ 161 w 706"/>
              <a:gd name="T17" fmla="*/ 259 h 418"/>
              <a:gd name="T18" fmla="*/ 0 w 706"/>
              <a:gd name="T19" fmla="*/ 418 h 418"/>
              <a:gd name="T20" fmla="*/ 562 w 706"/>
              <a:gd name="T21" fmla="*/ 418 h 418"/>
              <a:gd name="T22" fmla="*/ 691 w 706"/>
              <a:gd name="T23" fmla="*/ 293 h 418"/>
              <a:gd name="T24" fmla="*/ 706 w 706"/>
              <a:gd name="T25" fmla="*/ 261 h 418"/>
              <a:gd name="T26" fmla="*/ 705 w 706"/>
              <a:gd name="T27" fmla="*/ 4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 h="418">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95000">
                <a:schemeClr val="tx1">
                  <a:lumMod val="85000"/>
                  <a:lumOff val="15000"/>
                </a:schemeClr>
              </a:gs>
              <a:gs pos="0">
                <a:schemeClr val="accent5">
                  <a:alpha val="55000"/>
                </a:schemeClr>
              </a:gs>
            </a:gsLst>
            <a:lin ang="66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6"/>
          <p:cNvSpPr>
            <a:spLocks/>
          </p:cNvSpPr>
          <p:nvPr userDrawn="1"/>
        </p:nvSpPr>
        <p:spPr bwMode="auto">
          <a:xfrm>
            <a:off x="0" y="-1"/>
            <a:ext cx="5646358" cy="5158858"/>
          </a:xfrm>
          <a:custGeom>
            <a:avLst/>
            <a:gdLst>
              <a:gd name="T0" fmla="*/ 510 w 522"/>
              <a:gd name="T1" fmla="*/ 152 h 477"/>
              <a:gd name="T2" fmla="*/ 510 w 522"/>
              <a:gd name="T3" fmla="*/ 152 h 477"/>
              <a:gd name="T4" fmla="*/ 510 w 522"/>
              <a:gd name="T5" fmla="*/ 152 h 477"/>
              <a:gd name="T6" fmla="*/ 508 w 522"/>
              <a:gd name="T7" fmla="*/ 149 h 477"/>
              <a:gd name="T8" fmla="*/ 363 w 522"/>
              <a:gd name="T9" fmla="*/ 0 h 477"/>
              <a:gd name="T10" fmla="*/ 0 w 522"/>
              <a:gd name="T11" fmla="*/ 0 h 477"/>
              <a:gd name="T12" fmla="*/ 0 w 522"/>
              <a:gd name="T13" fmla="*/ 263 h 477"/>
              <a:gd name="T14" fmla="*/ 191 w 522"/>
              <a:gd name="T15" fmla="*/ 460 h 477"/>
              <a:gd name="T16" fmla="*/ 227 w 522"/>
              <a:gd name="T17" fmla="*/ 477 h 477"/>
              <a:gd name="T18" fmla="*/ 476 w 522"/>
              <a:gd name="T19" fmla="*/ 477 h 477"/>
              <a:gd name="T20" fmla="*/ 522 w 522"/>
              <a:gd name="T21" fmla="*/ 431 h 477"/>
              <a:gd name="T22" fmla="*/ 522 w 522"/>
              <a:gd name="T23" fmla="*/ 182 h 477"/>
              <a:gd name="T24" fmla="*/ 510 w 522"/>
              <a:gd name="T25" fmla="*/ 1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477">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solidFill>
            <a:srgbClr val="2C63BF"/>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 name="Text Placeholder 4"/>
          <p:cNvSpPr>
            <a:spLocks noGrp="1"/>
          </p:cNvSpPr>
          <p:nvPr>
            <p:ph type="body" sz="quarter" idx="10" hasCustomPrompt="1"/>
          </p:nvPr>
        </p:nvSpPr>
        <p:spPr>
          <a:xfrm>
            <a:off x="383994" y="1044776"/>
            <a:ext cx="4285977" cy="1999712"/>
          </a:xfrm>
          <a:prstGeom prst="rect">
            <a:avLst/>
          </a:prstGeom>
        </p:spPr>
        <p:txBody>
          <a:bodyPr lIns="0" tIns="0" rIns="0" bIns="0" anchor="b" anchorCtr="0"/>
          <a:lstStyle>
            <a:lvl1pPr marL="0" indent="0" algn="ctr">
              <a:lnSpc>
                <a:spcPts val="4200"/>
              </a:lnSpc>
              <a:spcBef>
                <a:spcPts val="0"/>
              </a:spcBef>
              <a:buNone/>
              <a:defRPr sz="4400" b="1" cap="none" baseline="0">
                <a:solidFill>
                  <a:schemeClr val="bg1"/>
                </a:solidFill>
                <a:latin typeface="Calibri" panose="020F0502020204030204" pitchFamily="34" charset="0"/>
                <a:cs typeface="Calibri" panose="020F0502020204030204" pitchFamily="34" charset="0"/>
              </a:defRPr>
            </a:lvl1pPr>
          </a:lstStyle>
          <a:p>
            <a:pPr lvl="0"/>
            <a:r>
              <a:rPr lang="en-US" dirty="0"/>
              <a:t>Insert Title of Presentation</a:t>
            </a:r>
          </a:p>
        </p:txBody>
      </p:sp>
      <p:sp>
        <p:nvSpPr>
          <p:cNvPr id="16" name="Text Placeholder 10"/>
          <p:cNvSpPr>
            <a:spLocks noGrp="1"/>
          </p:cNvSpPr>
          <p:nvPr>
            <p:ph type="body" sz="quarter" idx="11" hasCustomPrompt="1"/>
          </p:nvPr>
        </p:nvSpPr>
        <p:spPr>
          <a:xfrm>
            <a:off x="1112253" y="3196962"/>
            <a:ext cx="3721608" cy="421573"/>
          </a:xfrm>
          <a:prstGeom prst="rect">
            <a:avLst/>
          </a:prstGeom>
        </p:spPr>
        <p:txBody>
          <a:bodyPr lIns="0" tIns="0" rIns="0" bIns="0"/>
          <a:lstStyle>
            <a:lvl1pPr marL="0" indent="0" algn="ctr">
              <a:lnSpc>
                <a:spcPct val="100000"/>
              </a:lnSpc>
              <a:spcBef>
                <a:spcPts val="0"/>
              </a:spcBef>
              <a:buFontTx/>
              <a:buNone/>
              <a:defRPr sz="1600" b="1" baseline="0">
                <a:solidFill>
                  <a:schemeClr val="bg1"/>
                </a:solidFill>
                <a:latin typeface="Calibri" panose="020F0502020204030204" pitchFamily="34" charset="0"/>
                <a:cs typeface="Calibri" panose="020F0502020204030204" pitchFamily="34" charset="0"/>
              </a:defRPr>
            </a:lvl1pPr>
          </a:lstStyle>
          <a:p>
            <a:pPr lvl="0"/>
            <a:r>
              <a:rPr lang="en-US" dirty="0"/>
              <a:t>Insert Title of Meeting</a:t>
            </a:r>
          </a:p>
        </p:txBody>
      </p:sp>
      <p:cxnSp>
        <p:nvCxnSpPr>
          <p:cNvPr id="4" name="Straight Connector 3"/>
          <p:cNvCxnSpPr/>
          <p:nvPr userDrawn="1"/>
        </p:nvCxnSpPr>
        <p:spPr>
          <a:xfrm flipV="1">
            <a:off x="7183582" y="5949863"/>
            <a:ext cx="936046" cy="90813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9645" y="-93808"/>
            <a:ext cx="1568433" cy="1611467"/>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userDrawn="1"/>
        </p:nvCxnSpPr>
        <p:spPr>
          <a:xfrm>
            <a:off x="4325629" y="-2"/>
            <a:ext cx="1016877" cy="104477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userDrawn="1"/>
        </p:nvCxnSpPr>
        <p:spPr>
          <a:xfrm flipV="1">
            <a:off x="794043" y="5392298"/>
            <a:ext cx="1510746" cy="14657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7539" y="5665733"/>
            <a:ext cx="1870926" cy="918832"/>
          </a:xfrm>
          <a:prstGeom prst="rect">
            <a:avLst/>
          </a:prstGeom>
        </p:spPr>
      </p:pic>
      <p:sp>
        <p:nvSpPr>
          <p:cNvPr id="12" name="Text Placeholder 10"/>
          <p:cNvSpPr>
            <a:spLocks noGrp="1"/>
          </p:cNvSpPr>
          <p:nvPr>
            <p:ph type="body" sz="quarter" idx="12" hasCustomPrompt="1"/>
          </p:nvPr>
        </p:nvSpPr>
        <p:spPr>
          <a:xfrm>
            <a:off x="1269157" y="3693106"/>
            <a:ext cx="3721608" cy="261344"/>
          </a:xfrm>
          <a:prstGeom prst="rect">
            <a:avLst/>
          </a:prstGeom>
        </p:spPr>
        <p:txBody>
          <a:bodyPr lIns="0" tIns="0" rIns="0" bIns="0"/>
          <a:lstStyle>
            <a:lvl1pPr marL="0" indent="0" algn="ctr">
              <a:lnSpc>
                <a:spcPct val="100000"/>
              </a:lnSpc>
              <a:spcBef>
                <a:spcPts val="0"/>
              </a:spcBef>
              <a:buFontTx/>
              <a:buNone/>
              <a:defRPr sz="1400" baseline="0">
                <a:solidFill>
                  <a:schemeClr val="bg1"/>
                </a:solidFill>
                <a:latin typeface="Calibri" panose="020F0502020204030204" pitchFamily="34" charset="0"/>
                <a:cs typeface="Calibri" panose="020F0502020204030204" pitchFamily="34" charset="0"/>
              </a:defRPr>
            </a:lvl1pPr>
          </a:lstStyle>
          <a:p>
            <a:pPr lvl="0"/>
            <a:r>
              <a:rPr lang="en-US" dirty="0"/>
              <a:t>Insert Date</a:t>
            </a:r>
          </a:p>
        </p:txBody>
      </p:sp>
      <p:sp>
        <p:nvSpPr>
          <p:cNvPr id="2" name="TextBox 1"/>
          <p:cNvSpPr txBox="1"/>
          <p:nvPr userDrawn="1"/>
        </p:nvSpPr>
        <p:spPr>
          <a:xfrm>
            <a:off x="1621033" y="4322203"/>
            <a:ext cx="4025325"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Office of Leadership Development and School</a:t>
            </a:r>
            <a:r>
              <a:rPr lang="en-US" b="1" baseline="0" dirty="0">
                <a:solidFill>
                  <a:schemeClr val="bg1"/>
                </a:solidFill>
                <a:latin typeface="Calibri" panose="020F0502020204030204" pitchFamily="34" charset="0"/>
                <a:cs typeface="Calibri" panose="020F0502020204030204" pitchFamily="34" charset="0"/>
              </a:rPr>
              <a:t> Improvement</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1224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805" b="2946"/>
          <a:stretch/>
        </p:blipFill>
        <p:spPr>
          <a:xfrm>
            <a:off x="-1" y="47021"/>
            <a:ext cx="12135221" cy="6098848"/>
          </a:xfrm>
          <a:prstGeom prst="rect">
            <a:avLst/>
          </a:prstGeom>
        </p:spPr>
      </p:pic>
      <p:sp>
        <p:nvSpPr>
          <p:cNvPr id="7" name="Rectangle 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5" name="Rectangle 4"/>
          <p:cNvSpPr/>
          <p:nvPr userDrawn="1"/>
        </p:nvSpPr>
        <p:spPr>
          <a:xfrm>
            <a:off x="0" y="23511"/>
            <a:ext cx="12192001"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3762250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22699" b="27196"/>
          <a:stretch/>
        </p:blipFill>
        <p:spPr>
          <a:xfrm>
            <a:off x="28389" y="0"/>
            <a:ext cx="12135221" cy="6889870"/>
          </a:xfrm>
          <a:prstGeom prst="rect">
            <a:avLst/>
          </a:prstGeom>
        </p:spPr>
      </p:pic>
      <p:sp>
        <p:nvSpPr>
          <p:cNvPr id="5" name="Rectangle 4"/>
          <p:cNvSpPr/>
          <p:nvPr userDrawn="1"/>
        </p:nvSpPr>
        <p:spPr>
          <a:xfrm>
            <a:off x="-1" y="3187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72310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208" b="24583"/>
          <a:stretch/>
        </p:blipFill>
        <p:spPr>
          <a:xfrm>
            <a:off x="0" y="19052"/>
            <a:ext cx="12135221" cy="6845023"/>
          </a:xfrm>
          <a:prstGeom prst="rect">
            <a:avLst/>
          </a:prstGeom>
        </p:spPr>
      </p:pic>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Rectangle 7"/>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350" dirty="0">
              <a:solidFill>
                <a:schemeClr val="bg1"/>
              </a:solidFill>
            </a:endParaRP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56779" y="22089"/>
            <a:ext cx="12135221" cy="612074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1416655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208" b="24583"/>
          <a:stretch/>
        </p:blipFill>
        <p:spPr>
          <a:xfrm>
            <a:off x="0" y="19050"/>
            <a:ext cx="12135221" cy="6845023"/>
          </a:xfrm>
          <a:prstGeom prst="rect">
            <a:avLst/>
          </a:prstGeom>
        </p:spPr>
      </p:pic>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Rectangle 7"/>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56779" y="22087"/>
            <a:ext cx="12135221" cy="612074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3117486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5" name="Rectangle 4"/>
          <p:cNvSpPr/>
          <p:nvPr userDrawn="1"/>
        </p:nvSpPr>
        <p:spPr>
          <a:xfrm>
            <a:off x="0" y="0"/>
            <a:ext cx="12135221"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2462272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a:gsLst>
              <a:gs pos="83000">
                <a:schemeClr val="accent1"/>
              </a:gs>
              <a:gs pos="0">
                <a:schemeClr val="accent2">
                  <a:alpha val="7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p:cNvSpPr/>
          <p:nvPr userDrawn="1"/>
        </p:nvSpPr>
        <p:spPr>
          <a:xfrm>
            <a:off x="0" y="1"/>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blipFill>
            <a:blip r:embed="rId3">
              <a:duotone>
                <a:schemeClr val="bg2">
                  <a:shade val="45000"/>
                  <a:satMod val="135000"/>
                </a:schemeClr>
                <a:prstClr val="white"/>
              </a:duotone>
              <a:extLst/>
            </a:blip>
            <a:srcRect/>
            <a:stretch>
              <a:fillRect l="-101028" t="171" r="-139518" b="-1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p:cNvSpPr/>
          <p:nvPr userDrawn="1"/>
        </p:nvSpPr>
        <p:spPr>
          <a:xfrm>
            <a:off x="0" y="1"/>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381001" y="365125"/>
            <a:ext cx="5163456" cy="1069848"/>
          </a:xfrm>
        </p:spPr>
        <p:txBody>
          <a:bodyPr/>
          <a:lstStyle>
            <a:lvl1pPr algn="l">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cxnSp>
        <p:nvCxnSpPr>
          <p:cNvPr id="26" name="Straight Connector 25"/>
          <p:cNvCxnSpPr/>
          <p:nvPr userDrawn="1"/>
        </p:nvCxnSpPr>
        <p:spPr>
          <a:xfrm flipV="1">
            <a:off x="3139689" y="5386039"/>
            <a:ext cx="736154"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3226405" y="6187598"/>
            <a:ext cx="335281" cy="6704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5835997" y="-11723"/>
            <a:ext cx="736154"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2362613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4" name="AutoShape 4" descr="Image result for Carol Williamson"/>
          <p:cNvSpPr>
            <a:spLocks noChangeAspect="1" noChangeArrowheads="1"/>
          </p:cNvSpPr>
          <p:nvPr userDrawn="1"/>
        </p:nvSpPr>
        <p:spPr bwMode="auto">
          <a:xfrm>
            <a:off x="155575" y="-1104900"/>
            <a:ext cx="1981200" cy="230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1642775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69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3" name="Chart Placeholder 2"/>
          <p:cNvSpPr>
            <a:spLocks noGrp="1"/>
          </p:cNvSpPr>
          <p:nvPr>
            <p:ph type="chart" sz="quarter" idx="10"/>
          </p:nvPr>
        </p:nvSpPr>
        <p:spPr>
          <a:xfrm>
            <a:off x="384048" y="1545336"/>
            <a:ext cx="11430000" cy="4379976"/>
          </a:xfrm>
          <a:prstGeom prst="rect">
            <a:avLst/>
          </a:prstGeom>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5888094"/>
            <a:ext cx="1255889" cy="616781"/>
          </a:xfrm>
          <a:prstGeom prst="rect">
            <a:avLst/>
          </a:prstGeom>
        </p:spPr>
      </p:pic>
    </p:spTree>
    <p:extLst>
      <p:ext uri="{BB962C8B-B14F-4D97-AF65-F5344CB8AC3E}">
        <p14:creationId xmlns:p14="http://schemas.microsoft.com/office/powerpoint/2010/main" val="3323939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duotone>
              <a:schemeClr val="bg2">
                <a:shade val="45000"/>
                <a:satMod val="135000"/>
              </a:schemeClr>
              <a:prstClr val="white"/>
            </a:duotone>
            <a:extLst>
              <a:ext uri="{28A0092B-C50C-407E-A947-70E740481C1C}">
                <a14:useLocalDpi xmlns:a14="http://schemas.microsoft.com/office/drawing/2010/main" val="0"/>
              </a:ext>
            </a:extLst>
          </a:blip>
          <a:srcRect b="6184"/>
          <a:stretch/>
        </p:blipFill>
        <p:spPr>
          <a:xfrm>
            <a:off x="283714" y="152474"/>
            <a:ext cx="11624572" cy="6630957"/>
          </a:xfrm>
          <a:prstGeom prst="rect">
            <a:avLst/>
          </a:prstGeom>
        </p:spPr>
      </p:pic>
      <p:sp>
        <p:nvSpPr>
          <p:cNvPr id="26" name="Freeform 5"/>
          <p:cNvSpPr>
            <a:spLocks/>
          </p:cNvSpPr>
          <p:nvPr userDrawn="1"/>
        </p:nvSpPr>
        <p:spPr bwMode="auto">
          <a:xfrm>
            <a:off x="943957" y="2343107"/>
            <a:ext cx="7648576" cy="4537074"/>
          </a:xfrm>
          <a:custGeom>
            <a:avLst/>
            <a:gdLst>
              <a:gd name="T0" fmla="*/ 705 w 706"/>
              <a:gd name="T1" fmla="*/ 41 h 418"/>
              <a:gd name="T2" fmla="*/ 664 w 706"/>
              <a:gd name="T3" fmla="*/ 0 h 418"/>
              <a:gd name="T4" fmla="*/ 444 w 706"/>
              <a:gd name="T5" fmla="*/ 1 h 418"/>
              <a:gd name="T6" fmla="*/ 417 w 706"/>
              <a:gd name="T7" fmla="*/ 11 h 418"/>
              <a:gd name="T8" fmla="*/ 417 w 706"/>
              <a:gd name="T9" fmla="*/ 11 h 418"/>
              <a:gd name="T10" fmla="*/ 417 w 706"/>
              <a:gd name="T11" fmla="*/ 11 h 418"/>
              <a:gd name="T12" fmla="*/ 414 w 706"/>
              <a:gd name="T13" fmla="*/ 14 h 418"/>
              <a:gd name="T14" fmla="*/ 162 w 706"/>
              <a:gd name="T15" fmla="*/ 260 h 418"/>
              <a:gd name="T16" fmla="*/ 161 w 706"/>
              <a:gd name="T17" fmla="*/ 259 h 418"/>
              <a:gd name="T18" fmla="*/ 0 w 706"/>
              <a:gd name="T19" fmla="*/ 418 h 418"/>
              <a:gd name="T20" fmla="*/ 562 w 706"/>
              <a:gd name="T21" fmla="*/ 418 h 418"/>
              <a:gd name="T22" fmla="*/ 691 w 706"/>
              <a:gd name="T23" fmla="*/ 293 h 418"/>
              <a:gd name="T24" fmla="*/ 706 w 706"/>
              <a:gd name="T25" fmla="*/ 261 h 418"/>
              <a:gd name="T26" fmla="*/ 705 w 706"/>
              <a:gd name="T27" fmla="*/ 4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 h="418">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95000">
                <a:schemeClr val="tx1">
                  <a:lumMod val="85000"/>
                  <a:lumOff val="15000"/>
                </a:schemeClr>
              </a:gs>
              <a:gs pos="0">
                <a:schemeClr val="accent5">
                  <a:alpha val="55000"/>
                </a:schemeClr>
              </a:gs>
            </a:gsLst>
            <a:lin ang="66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6"/>
          <p:cNvSpPr>
            <a:spLocks/>
          </p:cNvSpPr>
          <p:nvPr userDrawn="1"/>
        </p:nvSpPr>
        <p:spPr bwMode="auto">
          <a:xfrm>
            <a:off x="0" y="-1"/>
            <a:ext cx="5646358" cy="5158858"/>
          </a:xfrm>
          <a:custGeom>
            <a:avLst/>
            <a:gdLst>
              <a:gd name="T0" fmla="*/ 510 w 522"/>
              <a:gd name="T1" fmla="*/ 152 h 477"/>
              <a:gd name="T2" fmla="*/ 510 w 522"/>
              <a:gd name="T3" fmla="*/ 152 h 477"/>
              <a:gd name="T4" fmla="*/ 510 w 522"/>
              <a:gd name="T5" fmla="*/ 152 h 477"/>
              <a:gd name="T6" fmla="*/ 508 w 522"/>
              <a:gd name="T7" fmla="*/ 149 h 477"/>
              <a:gd name="T8" fmla="*/ 363 w 522"/>
              <a:gd name="T9" fmla="*/ 0 h 477"/>
              <a:gd name="T10" fmla="*/ 0 w 522"/>
              <a:gd name="T11" fmla="*/ 0 h 477"/>
              <a:gd name="T12" fmla="*/ 0 w 522"/>
              <a:gd name="T13" fmla="*/ 263 h 477"/>
              <a:gd name="T14" fmla="*/ 191 w 522"/>
              <a:gd name="T15" fmla="*/ 460 h 477"/>
              <a:gd name="T16" fmla="*/ 227 w 522"/>
              <a:gd name="T17" fmla="*/ 477 h 477"/>
              <a:gd name="T18" fmla="*/ 476 w 522"/>
              <a:gd name="T19" fmla="*/ 477 h 477"/>
              <a:gd name="T20" fmla="*/ 522 w 522"/>
              <a:gd name="T21" fmla="*/ 431 h 477"/>
              <a:gd name="T22" fmla="*/ 522 w 522"/>
              <a:gd name="T23" fmla="*/ 182 h 477"/>
              <a:gd name="T24" fmla="*/ 510 w 522"/>
              <a:gd name="T25" fmla="*/ 1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477">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solidFill>
            <a:srgbClr val="2C63BF"/>
          </a:solidFill>
          <a:ln>
            <a:noFill/>
          </a:ln>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 name="Text Placeholder 4"/>
          <p:cNvSpPr>
            <a:spLocks noGrp="1"/>
          </p:cNvSpPr>
          <p:nvPr>
            <p:ph type="body" sz="quarter" idx="10" hasCustomPrompt="1"/>
          </p:nvPr>
        </p:nvSpPr>
        <p:spPr>
          <a:xfrm>
            <a:off x="383994" y="1044776"/>
            <a:ext cx="4285977" cy="1999712"/>
          </a:xfrm>
          <a:prstGeom prst="rect">
            <a:avLst/>
          </a:prstGeom>
        </p:spPr>
        <p:txBody>
          <a:bodyPr lIns="0" tIns="0" rIns="0" bIns="0" anchor="b" anchorCtr="0"/>
          <a:lstStyle>
            <a:lvl1pPr marL="0" indent="0" algn="ctr">
              <a:lnSpc>
                <a:spcPts val="4200"/>
              </a:lnSpc>
              <a:spcBef>
                <a:spcPts val="0"/>
              </a:spcBef>
              <a:buNone/>
              <a:defRPr sz="4400" b="1" cap="none" baseline="0">
                <a:solidFill>
                  <a:schemeClr val="bg1"/>
                </a:solidFill>
                <a:latin typeface="Calibri" panose="020F0502020204030204" pitchFamily="34" charset="0"/>
                <a:cs typeface="Calibri" panose="020F0502020204030204" pitchFamily="34" charset="0"/>
              </a:defRPr>
            </a:lvl1pPr>
          </a:lstStyle>
          <a:p>
            <a:pPr lvl="0"/>
            <a:r>
              <a:rPr lang="en-US" dirty="0" smtClean="0"/>
              <a:t>Insert Title of Presentation</a:t>
            </a:r>
            <a:endParaRPr lang="en-US" dirty="0"/>
          </a:p>
        </p:txBody>
      </p:sp>
      <p:sp>
        <p:nvSpPr>
          <p:cNvPr id="16" name="Text Placeholder 10"/>
          <p:cNvSpPr>
            <a:spLocks noGrp="1"/>
          </p:cNvSpPr>
          <p:nvPr>
            <p:ph type="body" sz="quarter" idx="11" hasCustomPrompt="1"/>
          </p:nvPr>
        </p:nvSpPr>
        <p:spPr>
          <a:xfrm>
            <a:off x="1112253" y="3196962"/>
            <a:ext cx="3721608" cy="421573"/>
          </a:xfrm>
          <a:prstGeom prst="rect">
            <a:avLst/>
          </a:prstGeom>
        </p:spPr>
        <p:txBody>
          <a:bodyPr lIns="0" tIns="0" rIns="0" bIns="0"/>
          <a:lstStyle>
            <a:lvl1pPr marL="0" indent="0" algn="ctr">
              <a:lnSpc>
                <a:spcPct val="100000"/>
              </a:lnSpc>
              <a:spcBef>
                <a:spcPts val="0"/>
              </a:spcBef>
              <a:buFontTx/>
              <a:buNone/>
              <a:defRPr sz="1600" b="1" baseline="0">
                <a:solidFill>
                  <a:schemeClr val="bg1"/>
                </a:solidFill>
                <a:latin typeface="Calibri" panose="020F0502020204030204" pitchFamily="34" charset="0"/>
                <a:cs typeface="Calibri" panose="020F0502020204030204" pitchFamily="34" charset="0"/>
              </a:defRPr>
            </a:lvl1pPr>
          </a:lstStyle>
          <a:p>
            <a:pPr lvl="0"/>
            <a:r>
              <a:rPr lang="en-US" dirty="0" smtClean="0"/>
              <a:t>Insert Title of Meeting</a:t>
            </a:r>
            <a:endParaRPr lang="en-US" dirty="0"/>
          </a:p>
        </p:txBody>
      </p:sp>
      <p:cxnSp>
        <p:nvCxnSpPr>
          <p:cNvPr id="4" name="Straight Connector 3"/>
          <p:cNvCxnSpPr/>
          <p:nvPr userDrawn="1"/>
        </p:nvCxnSpPr>
        <p:spPr>
          <a:xfrm flipV="1">
            <a:off x="7183582" y="5949863"/>
            <a:ext cx="936046" cy="90813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9645" y="-93808"/>
            <a:ext cx="1568433" cy="1611467"/>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userDrawn="1"/>
        </p:nvCxnSpPr>
        <p:spPr>
          <a:xfrm>
            <a:off x="4325629" y="-2"/>
            <a:ext cx="1016877" cy="104477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userDrawn="1"/>
        </p:nvCxnSpPr>
        <p:spPr>
          <a:xfrm flipV="1">
            <a:off x="794043" y="5392298"/>
            <a:ext cx="1510746" cy="14657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7539" y="5665733"/>
            <a:ext cx="1870926" cy="918832"/>
          </a:xfrm>
          <a:prstGeom prst="rect">
            <a:avLst/>
          </a:prstGeom>
        </p:spPr>
      </p:pic>
      <p:sp>
        <p:nvSpPr>
          <p:cNvPr id="12" name="Text Placeholder 10"/>
          <p:cNvSpPr>
            <a:spLocks noGrp="1"/>
          </p:cNvSpPr>
          <p:nvPr>
            <p:ph type="body" sz="quarter" idx="12" hasCustomPrompt="1"/>
          </p:nvPr>
        </p:nvSpPr>
        <p:spPr>
          <a:xfrm>
            <a:off x="1269157" y="3693106"/>
            <a:ext cx="3721608" cy="261344"/>
          </a:xfrm>
          <a:prstGeom prst="rect">
            <a:avLst/>
          </a:prstGeom>
        </p:spPr>
        <p:txBody>
          <a:bodyPr lIns="0" tIns="0" rIns="0" bIns="0"/>
          <a:lstStyle>
            <a:lvl1pPr marL="0" indent="0" algn="ctr">
              <a:lnSpc>
                <a:spcPct val="100000"/>
              </a:lnSpc>
              <a:spcBef>
                <a:spcPts val="0"/>
              </a:spcBef>
              <a:buFontTx/>
              <a:buNone/>
              <a:defRPr sz="1400" baseline="0">
                <a:solidFill>
                  <a:schemeClr val="bg1"/>
                </a:solidFill>
                <a:latin typeface="Calibri" panose="020F0502020204030204" pitchFamily="34" charset="0"/>
                <a:cs typeface="Calibri" panose="020F0502020204030204" pitchFamily="34" charset="0"/>
              </a:defRPr>
            </a:lvl1pPr>
          </a:lstStyle>
          <a:p>
            <a:pPr lvl="0"/>
            <a:r>
              <a:rPr lang="en-US" dirty="0" smtClean="0"/>
              <a:t>Insert Date</a:t>
            </a:r>
            <a:endParaRPr lang="en-US" dirty="0"/>
          </a:p>
        </p:txBody>
      </p:sp>
      <p:sp>
        <p:nvSpPr>
          <p:cNvPr id="2" name="TextBox 1"/>
          <p:cNvSpPr txBox="1"/>
          <p:nvPr userDrawn="1"/>
        </p:nvSpPr>
        <p:spPr>
          <a:xfrm>
            <a:off x="1621033" y="4322203"/>
            <a:ext cx="4025325" cy="646331"/>
          </a:xfrm>
          <a:prstGeom prst="rect">
            <a:avLst/>
          </a:prstGeom>
          <a:noFill/>
        </p:spPr>
        <p:txBody>
          <a:bodyPr wrap="square" rtlCol="0">
            <a:spAutoFit/>
          </a:bodyPr>
          <a:lstStyle/>
          <a:p>
            <a:pPr algn="ctr"/>
            <a:r>
              <a:rPr lang="en-US" b="1" dirty="0" smtClean="0">
                <a:solidFill>
                  <a:schemeClr val="bg1"/>
                </a:solidFill>
                <a:latin typeface="Calibri" panose="020F0502020204030204" pitchFamily="34" charset="0"/>
                <a:cs typeface="Calibri" panose="020F0502020204030204" pitchFamily="34" charset="0"/>
              </a:rPr>
              <a:t>Office of Leadership Development and School</a:t>
            </a:r>
            <a:r>
              <a:rPr lang="en-US" b="1" baseline="0" dirty="0" smtClean="0">
                <a:solidFill>
                  <a:schemeClr val="bg1"/>
                </a:solidFill>
                <a:latin typeface="Calibri" panose="020F0502020204030204" pitchFamily="34" charset="0"/>
                <a:cs typeface="Calibri" panose="020F0502020204030204" pitchFamily="34" charset="0"/>
              </a:rPr>
              <a:t> Improvement</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8668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805" b="2946"/>
          <a:stretch/>
        </p:blipFill>
        <p:spPr>
          <a:xfrm>
            <a:off x="-1" y="47021"/>
            <a:ext cx="12135221" cy="6098848"/>
          </a:xfrm>
          <a:prstGeom prst="rect">
            <a:avLst/>
          </a:prstGeom>
        </p:spPr>
      </p:pic>
      <p:sp>
        <p:nvSpPr>
          <p:cNvPr id="7" name="Rectangle 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5" name="Rectangle 4"/>
          <p:cNvSpPr/>
          <p:nvPr userDrawn="1"/>
        </p:nvSpPr>
        <p:spPr>
          <a:xfrm>
            <a:off x="0" y="23511"/>
            <a:ext cx="12192001"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54884787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22699" b="27196"/>
          <a:stretch/>
        </p:blipFill>
        <p:spPr>
          <a:xfrm>
            <a:off x="28389" y="0"/>
            <a:ext cx="12135221" cy="6889870"/>
          </a:xfrm>
          <a:prstGeom prst="rect">
            <a:avLst/>
          </a:prstGeom>
        </p:spPr>
      </p:pic>
      <p:sp>
        <p:nvSpPr>
          <p:cNvPr id="5" name="Rectangle 4"/>
          <p:cNvSpPr/>
          <p:nvPr userDrawn="1"/>
        </p:nvSpPr>
        <p:spPr>
          <a:xfrm>
            <a:off x="-1" y="3187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9257768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208" b="24583"/>
          <a:stretch/>
        </p:blipFill>
        <p:spPr>
          <a:xfrm>
            <a:off x="0" y="19050"/>
            <a:ext cx="12135221" cy="6845023"/>
          </a:xfrm>
          <a:prstGeom prst="rect">
            <a:avLst/>
          </a:prstGeom>
        </p:spPr>
      </p:pic>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8" name="Rectangle 7"/>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56779" y="22087"/>
            <a:ext cx="12135221" cy="612074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9561971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sp>
        <p:nvSpPr>
          <p:cNvPr id="5" name="Rectangle 4"/>
          <p:cNvSpPr/>
          <p:nvPr userDrawn="1"/>
        </p:nvSpPr>
        <p:spPr>
          <a:xfrm>
            <a:off x="0" y="0"/>
            <a:ext cx="12135221"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2772771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5" name="Rectangle 4"/>
          <p:cNvSpPr/>
          <p:nvPr userDrawn="1"/>
        </p:nvSpPr>
        <p:spPr>
          <a:xfrm>
            <a:off x="0" y="0"/>
            <a:ext cx="12135221" cy="61458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9306998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a:gsLst>
              <a:gs pos="83000">
                <a:schemeClr val="accent1"/>
              </a:gs>
              <a:gs pos="0">
                <a:schemeClr val="accent2">
                  <a:alpha val="7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p:cNvSpPr/>
          <p:nvPr userDrawn="1"/>
        </p:nvSpPr>
        <p:spPr>
          <a:xfrm>
            <a:off x="0" y="1"/>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blipFill>
            <a:blip r:embed="rId3">
              <a:duotone>
                <a:schemeClr val="bg2">
                  <a:shade val="45000"/>
                  <a:satMod val="135000"/>
                </a:schemeClr>
                <a:prstClr val="white"/>
              </a:duotone>
              <a:extLst/>
            </a:blip>
            <a:srcRect/>
            <a:stretch>
              <a:fillRect l="-101028" t="171" r="-139518" b="-1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p:cNvSpPr/>
          <p:nvPr userDrawn="1"/>
        </p:nvSpPr>
        <p:spPr>
          <a:xfrm>
            <a:off x="0" y="1"/>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381001" y="365125"/>
            <a:ext cx="5163456" cy="1069848"/>
          </a:xfrm>
        </p:spPr>
        <p:txBody>
          <a:bodyPr/>
          <a:lstStyle>
            <a:lvl1pPr algn="l">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cxnSp>
        <p:nvCxnSpPr>
          <p:cNvPr id="26" name="Straight Connector 25"/>
          <p:cNvCxnSpPr/>
          <p:nvPr userDrawn="1"/>
        </p:nvCxnSpPr>
        <p:spPr>
          <a:xfrm flipV="1">
            <a:off x="3139689" y="5386039"/>
            <a:ext cx="736154"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3226405" y="6187598"/>
            <a:ext cx="335281" cy="6704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5835997" y="-11723"/>
            <a:ext cx="736154"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2866319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4" name="AutoShape 4" descr="Image result for Carol Williamson"/>
          <p:cNvSpPr>
            <a:spLocks noChangeAspect="1" noChangeArrowheads="1"/>
          </p:cNvSpPr>
          <p:nvPr userDrawn="1"/>
        </p:nvSpPr>
        <p:spPr bwMode="auto">
          <a:xfrm>
            <a:off x="155575" y="-1104900"/>
            <a:ext cx="1981200" cy="230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5837476"/>
            <a:ext cx="1255889" cy="616781"/>
          </a:xfrm>
          <a:prstGeom prst="rect">
            <a:avLst/>
          </a:prstGeom>
        </p:spPr>
      </p:pic>
    </p:spTree>
    <p:extLst>
      <p:ext uri="{BB962C8B-B14F-4D97-AF65-F5344CB8AC3E}">
        <p14:creationId xmlns:p14="http://schemas.microsoft.com/office/powerpoint/2010/main" val="163235561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4200"/>
              </a:lnSpc>
              <a:defRPr sz="4000" cap="none">
                <a:solidFill>
                  <a:schemeClr val="accent6"/>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
        <p:nvSpPr>
          <p:cNvPr id="3" name="Chart Placeholder 2"/>
          <p:cNvSpPr>
            <a:spLocks noGrp="1"/>
          </p:cNvSpPr>
          <p:nvPr>
            <p:ph type="chart" sz="quarter" idx="10"/>
          </p:nvPr>
        </p:nvSpPr>
        <p:spPr>
          <a:xfrm>
            <a:off x="384048" y="1545336"/>
            <a:ext cx="11430000" cy="4379976"/>
          </a:xfrm>
          <a:prstGeom prst="rect">
            <a:avLst/>
          </a:prstGeom>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5888094"/>
            <a:ext cx="1255889" cy="616781"/>
          </a:xfrm>
          <a:prstGeom prst="rect">
            <a:avLst/>
          </a:prstGeom>
        </p:spPr>
      </p:pic>
    </p:spTree>
    <p:extLst>
      <p:ext uri="{BB962C8B-B14F-4D97-AF65-F5344CB8AC3E}">
        <p14:creationId xmlns:p14="http://schemas.microsoft.com/office/powerpoint/2010/main" val="34403143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a:gsLst>
              <a:gs pos="83000">
                <a:schemeClr val="accent1"/>
              </a:gs>
              <a:gs pos="0">
                <a:schemeClr val="accent2">
                  <a:alpha val="7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eform: Shape 16"/>
          <p:cNvSpPr/>
          <p:nvPr userDrawn="1"/>
        </p:nvSpPr>
        <p:spPr>
          <a:xfrm>
            <a:off x="2" y="3"/>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blipFill>
            <a:blip r:embed="rId4">
              <a:duotone>
                <a:schemeClr val="bg2">
                  <a:shade val="45000"/>
                  <a:satMod val="135000"/>
                </a:schemeClr>
                <a:prstClr val="white"/>
              </a:duotone>
              <a:extLst/>
            </a:blip>
            <a:srcRect/>
            <a:stretch>
              <a:fillRect l="-101028" t="171" r="-139518" b="-1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reeform: Shape 14"/>
          <p:cNvSpPr/>
          <p:nvPr userDrawn="1"/>
        </p:nvSpPr>
        <p:spPr>
          <a:xfrm>
            <a:off x="2" y="3"/>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title" hasCustomPrompt="1"/>
          </p:nvPr>
        </p:nvSpPr>
        <p:spPr>
          <a:xfrm>
            <a:off x="381001" y="365125"/>
            <a:ext cx="5163456" cy="1069848"/>
          </a:xfrm>
        </p:spPr>
        <p:txBody>
          <a:bodyPr/>
          <a:lstStyle>
            <a:lvl1pPr algn="l">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350" dirty="0">
              <a:solidFill>
                <a:schemeClr val="bg1"/>
              </a:solidFill>
            </a:endParaRPr>
          </a:p>
        </p:txBody>
      </p:sp>
      <p:cxnSp>
        <p:nvCxnSpPr>
          <p:cNvPr id="26" name="Straight Connector 25"/>
          <p:cNvCxnSpPr/>
          <p:nvPr userDrawn="1"/>
        </p:nvCxnSpPr>
        <p:spPr>
          <a:xfrm flipV="1">
            <a:off x="3139689" y="5386041"/>
            <a:ext cx="736155"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3226406" y="6187600"/>
            <a:ext cx="335281" cy="6704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5835997" y="-11723"/>
            <a:ext cx="736155"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V="1">
            <a:off x="11647542" y="6522798"/>
            <a:ext cx="104591"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17752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sp>
        <p:nvSpPr>
          <p:cNvPr id="4" name="AutoShape 4" descr="Image result for Carol Williamson"/>
          <p:cNvSpPr>
            <a:spLocks noChangeAspect="1" noChangeArrowheads="1"/>
          </p:cNvSpPr>
          <p:nvPr userDrawn="1"/>
        </p:nvSpPr>
        <p:spPr bwMode="auto">
          <a:xfrm>
            <a:off x="155575" y="-1104900"/>
            <a:ext cx="1981200" cy="230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1" y="5837478"/>
            <a:ext cx="1255889" cy="616781"/>
          </a:xfrm>
          <a:prstGeom prst="rect">
            <a:avLst/>
          </a:prstGeom>
        </p:spPr>
      </p:pic>
    </p:spTree>
    <p:extLst>
      <p:ext uri="{BB962C8B-B14F-4D97-AF65-F5344CB8AC3E}">
        <p14:creationId xmlns:p14="http://schemas.microsoft.com/office/powerpoint/2010/main" val="261176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0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6145868"/>
            <a:ext cx="12192000" cy="712132"/>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2" name="Title 1"/>
          <p:cNvSpPr>
            <a:spLocks noGrp="1"/>
          </p:cNvSpPr>
          <p:nvPr>
            <p:ph type="title" hasCustomPrompt="1"/>
          </p:nvPr>
        </p:nvSpPr>
        <p:spPr>
          <a:xfrm>
            <a:off x="381000" y="365125"/>
            <a:ext cx="11430000" cy="649224"/>
          </a:xfrm>
        </p:spPr>
        <p:txBody>
          <a:bodyPr/>
          <a:lstStyle>
            <a:lvl1pPr>
              <a:lnSpc>
                <a:spcPts val="3150"/>
              </a:lnSpc>
              <a:defRPr sz="3000" cap="none">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6" name="Straight Connector 15"/>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bg1"/>
                </a:solidFill>
              </a:rPr>
              <a:pPr algn="ctr"/>
              <a:t>‹#›</a:t>
            </a:fld>
            <a:endParaRPr lang="en-US" sz="1200" dirty="0">
              <a:solidFill>
                <a:schemeClr val="bg1"/>
              </a:solidFill>
            </a:endParaRPr>
          </a:p>
        </p:txBody>
      </p:sp>
      <p:sp>
        <p:nvSpPr>
          <p:cNvPr id="3" name="Chart Placeholder 2"/>
          <p:cNvSpPr>
            <a:spLocks noGrp="1"/>
          </p:cNvSpPr>
          <p:nvPr>
            <p:ph type="chart" sz="quarter" idx="10"/>
          </p:nvPr>
        </p:nvSpPr>
        <p:spPr>
          <a:xfrm>
            <a:off x="384048" y="1545336"/>
            <a:ext cx="11430000" cy="4379976"/>
          </a:xfrm>
          <a:prstGeom prst="rect">
            <a:avLst/>
          </a:prstGeom>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1" y="5888096"/>
            <a:ext cx="1255889" cy="616781"/>
          </a:xfrm>
          <a:prstGeom prst="rect">
            <a:avLst/>
          </a:prstGeom>
        </p:spPr>
      </p:pic>
    </p:spTree>
    <p:extLst>
      <p:ext uri="{BB962C8B-B14F-4D97-AF65-F5344CB8AC3E}">
        <p14:creationId xmlns:p14="http://schemas.microsoft.com/office/powerpoint/2010/main" val="2733629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5"/>
            <a:ext cx="11430000" cy="649224"/>
          </a:xfrm>
          <a:prstGeom prst="rect">
            <a:avLst/>
          </a:prstGeom>
        </p:spPr>
        <p:txBody>
          <a:bodyPr vert="horz" lIns="0" tIns="0" rIns="0" bIns="0" rtlCol="0" anchor="t" anchorCtr="0">
            <a:noAutofit/>
          </a:bodyPr>
          <a:lstStyle/>
          <a:p>
            <a:r>
              <a:rPr lang="en-US" dirty="0"/>
              <a:t>Click to edit Master title style</a:t>
            </a:r>
          </a:p>
        </p:txBody>
      </p:sp>
      <p:sp>
        <p:nvSpPr>
          <p:cNvPr id="4" name="TextBox 3"/>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825" smtClean="0">
                <a:solidFill>
                  <a:schemeClr val="accent1"/>
                </a:solidFill>
              </a:rPr>
              <a:pPr algn="ctr"/>
              <a:t>‹#›</a:t>
            </a:fld>
            <a:endParaRPr lang="en-US" sz="1200" dirty="0">
              <a:solidFill>
                <a:schemeClr val="accent1"/>
              </a:solidFill>
            </a:endParaRPr>
          </a:p>
        </p:txBody>
      </p:sp>
      <p:cxnSp>
        <p:nvCxnSpPr>
          <p:cNvPr id="5" name="Straight Connector 4"/>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316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19" r:id="rId11"/>
  </p:sldLayoutIdLst>
  <p:hf hdr="0" ftr="0" dt="0"/>
  <p:txStyles>
    <p:titleStyle>
      <a:lvl1pPr algn="ctr" defTabSz="685800" rtl="0" eaLnBrk="1" latinLnBrk="0" hangingPunct="1">
        <a:lnSpc>
          <a:spcPct val="90000"/>
        </a:lnSpc>
        <a:spcBef>
          <a:spcPct val="0"/>
        </a:spcBef>
        <a:buNone/>
        <a:defRPr sz="3000" b="1" kern="1200" cap="all" baseline="0">
          <a:solidFill>
            <a:schemeClr val="accent6"/>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5"/>
            <a:ext cx="11430000" cy="649224"/>
          </a:xfrm>
          <a:prstGeom prst="rect">
            <a:avLst/>
          </a:prstGeom>
        </p:spPr>
        <p:txBody>
          <a:bodyPr vert="horz" lIns="0" tIns="0" rIns="0" bIns="0" rtlCol="0" anchor="t" anchorCtr="0">
            <a:noAutofit/>
          </a:bodyPr>
          <a:lstStyle/>
          <a:p>
            <a:r>
              <a:rPr lang="en-US" dirty="0"/>
              <a:t>Click to edit Master title style</a:t>
            </a:r>
          </a:p>
        </p:txBody>
      </p:sp>
      <p:sp>
        <p:nvSpPr>
          <p:cNvPr id="4" name="TextBox 3"/>
          <p:cNvSpPr txBox="1"/>
          <p:nvPr userDrawn="1"/>
        </p:nvSpPr>
        <p:spPr>
          <a:xfrm>
            <a:off x="11704320" y="6565392"/>
            <a:ext cx="430901" cy="198978"/>
          </a:xfrm>
          <a:prstGeom prst="rect">
            <a:avLst/>
          </a:prstGeom>
          <a:noFill/>
        </p:spPr>
        <p:txBody>
          <a:bodyPr wrap="square" lIns="0" tIns="0" rIns="0" bIns="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C5C3F43-3B3D-42FD-A6D1-A52EEC185F63}" type="slidenum">
              <a:rPr kumimoji="0" lang="en-US" sz="825" b="0" i="0" u="none" strike="noStrike" kern="1200" cap="none" spc="0" normalizeH="0" baseline="0" noProof="0" smtClean="0">
                <a:ln>
                  <a:noFill/>
                </a:ln>
                <a:solidFill>
                  <a:srgbClr val="2D5DBE"/>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D5DBE"/>
              </a:solidFill>
              <a:effectLst/>
              <a:uLnTx/>
              <a:uFillTx/>
              <a:latin typeface="Arial"/>
              <a:ea typeface="+mn-ea"/>
              <a:cs typeface="+mn-cs"/>
            </a:endParaRPr>
          </a:p>
        </p:txBody>
      </p:sp>
      <p:cxnSp>
        <p:nvCxnSpPr>
          <p:cNvPr id="5" name="Straight Connector 4"/>
          <p:cNvCxnSpPr/>
          <p:nvPr userDrawn="1"/>
        </p:nvCxnSpPr>
        <p:spPr>
          <a:xfrm flipV="1">
            <a:off x="11647542" y="6522798"/>
            <a:ext cx="104591"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621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06" r:id="rId23"/>
    <p:sldLayoutId id="2147483707" r:id="rId24"/>
    <p:sldLayoutId id="2147483718" r:id="rId25"/>
  </p:sldLayoutIdLst>
  <p:hf hdr="0" ftr="0" dt="0"/>
  <p:txStyles>
    <p:titleStyle>
      <a:lvl1pPr algn="ctr" defTabSz="685800" rtl="0" eaLnBrk="1" latinLnBrk="0" hangingPunct="1">
        <a:lnSpc>
          <a:spcPct val="90000"/>
        </a:lnSpc>
        <a:spcBef>
          <a:spcPct val="0"/>
        </a:spcBef>
        <a:buNone/>
        <a:defRPr sz="3000" b="1" kern="1200" cap="all" baseline="0">
          <a:solidFill>
            <a:schemeClr val="accent6"/>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5"/>
            <a:ext cx="11430000" cy="649224"/>
          </a:xfrm>
          <a:prstGeom prst="rect">
            <a:avLst/>
          </a:prstGeom>
        </p:spPr>
        <p:txBody>
          <a:bodyPr vert="horz" lIns="0" tIns="0" rIns="0" bIns="0" rtlCol="0" anchor="t" anchorCtr="0">
            <a:noAutofit/>
          </a:bodyPr>
          <a:lstStyle/>
          <a:p>
            <a:r>
              <a:rPr lang="en-US" dirty="0"/>
              <a:t>Click to edit Master title style</a:t>
            </a:r>
          </a:p>
        </p:txBody>
      </p:sp>
      <p:sp>
        <p:nvSpPr>
          <p:cNvPr id="4" name="TextBox 3"/>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cxnSp>
        <p:nvCxnSpPr>
          <p:cNvPr id="5" name="Straight Connector 4"/>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6558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ftr="0" dt="0"/>
  <p:txStyles>
    <p:titleStyle>
      <a:lvl1pPr algn="ctr" defTabSz="914400" rtl="0" eaLnBrk="1" latinLnBrk="0" hangingPunct="1">
        <a:lnSpc>
          <a:spcPct val="90000"/>
        </a:lnSpc>
        <a:spcBef>
          <a:spcPct val="0"/>
        </a:spcBef>
        <a:buNone/>
        <a:defRPr sz="4000" b="1" kern="1200" cap="all" baseline="0">
          <a:solidFill>
            <a:schemeClr val="accent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5"/>
            <a:ext cx="11430000" cy="649224"/>
          </a:xfrm>
          <a:prstGeom prst="rect">
            <a:avLst/>
          </a:prstGeom>
        </p:spPr>
        <p:txBody>
          <a:bodyPr vert="horz" lIns="0" tIns="0" rIns="0" bIns="0" rtlCol="0" anchor="t" anchorCtr="0">
            <a:noAutofit/>
          </a:bodyPr>
          <a:lstStyle/>
          <a:p>
            <a:r>
              <a:rPr lang="en-US" dirty="0"/>
              <a:t>Click to edit Master title style</a:t>
            </a:r>
          </a:p>
        </p:txBody>
      </p:sp>
      <p:sp>
        <p:nvSpPr>
          <p:cNvPr id="4" name="TextBox 3"/>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cxnSp>
        <p:nvCxnSpPr>
          <p:cNvPr id="5" name="Straight Connector 4"/>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9134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7" r:id="rId8"/>
  </p:sldLayoutIdLst>
  <p:hf hdr="0" ftr="0" dt="0"/>
  <p:txStyles>
    <p:titleStyle>
      <a:lvl1pPr algn="ctr" defTabSz="914400" rtl="0" eaLnBrk="1" latinLnBrk="0" hangingPunct="1">
        <a:lnSpc>
          <a:spcPct val="90000"/>
        </a:lnSpc>
        <a:spcBef>
          <a:spcPct val="0"/>
        </a:spcBef>
        <a:buNone/>
        <a:defRPr sz="4000" b="1" kern="1200" cap="all" baseline="0">
          <a:solidFill>
            <a:schemeClr val="accent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3.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hyperlink" Target="https://www.marylandresourcehub.com/"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1.tiff"/><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8" Type="http://schemas.openxmlformats.org/officeDocument/2006/relationships/hyperlink" Target="https://www.dropbox.com/referrer_cleansing_redirect?hmac=1JiSMBm1k1MEZ73BBL4KmGSaPlvCeod/QUSWOYHi0cI%3D&amp;url=http://www.marylandresourcehub.com" TargetMode="External"/><Relationship Id="rId3" Type="http://schemas.openxmlformats.org/officeDocument/2006/relationships/image" Target="../media/image32.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mailto:Brian.Eyer@Maryland.gov" TargetMode="External"/><Relationship Id="rId5" Type="http://schemas.openxmlformats.org/officeDocument/2006/relationships/image" Target="../media/image78.jpeg"/><Relationship Id="rId4" Type="http://schemas.openxmlformats.org/officeDocument/2006/relationships/hyperlink" Target="mailto:Edmund.Mitzel@Maryland.gov" TargetMode="External"/><Relationship Id="rId9" Type="http://schemas.openxmlformats.org/officeDocument/2006/relationships/hyperlink" Target="http://marylandpublicschools.org/about/Pages/OTPE/index.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jpeg"/><Relationship Id="rId12" Type="http://schemas.openxmlformats.org/officeDocument/2006/relationships/hyperlink" Target="http://marylandpublicschools.org/about/Pages/OTPE/index.asp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2.png"/><Relationship Id="rId9"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71172"/>
            <a:ext cx="5100465" cy="1902587"/>
          </a:xfrm>
        </p:spPr>
        <p:txBody>
          <a:bodyPr/>
          <a:lstStyle/>
          <a:p>
            <a:r>
              <a:rPr lang="en-US" b="0" dirty="0">
                <a:solidFill>
                  <a:schemeClr val="bg1"/>
                </a:solidFill>
              </a:rPr>
              <a:t>Next Generation Science Standards as a Tool to Guide Student Learning Objectives and Science Instruction.</a:t>
            </a:r>
          </a:p>
        </p:txBody>
      </p:sp>
      <p:cxnSp>
        <p:nvCxnSpPr>
          <p:cNvPr id="8" name="Google Shape;61;p7" descr="Descriptive"/>
          <p:cNvCxnSpPr/>
          <p:nvPr/>
        </p:nvCxnSpPr>
        <p:spPr>
          <a:xfrm>
            <a:off x="1378857" y="3466895"/>
            <a:ext cx="3721608" cy="0"/>
          </a:xfrm>
          <a:prstGeom prst="straightConnector1">
            <a:avLst/>
          </a:prstGeom>
          <a:noFill/>
          <a:ln w="9525" cap="flat" cmpd="sng">
            <a:solidFill>
              <a:schemeClr val="lt1"/>
            </a:solidFill>
            <a:prstDash val="solid"/>
            <a:miter lim="800000"/>
            <a:headEnd type="none" w="sm" len="sm"/>
            <a:tailEnd type="none" w="sm" len="sm"/>
          </a:ln>
        </p:spPr>
      </p:cxnSp>
      <p:sp>
        <p:nvSpPr>
          <p:cNvPr id="7" name="TextBox 6"/>
          <p:cNvSpPr txBox="1"/>
          <p:nvPr/>
        </p:nvSpPr>
        <p:spPr>
          <a:xfrm>
            <a:off x="1378857" y="3792237"/>
            <a:ext cx="3891989" cy="707886"/>
          </a:xfrm>
          <a:prstGeom prst="rect">
            <a:avLst/>
          </a:prstGeom>
          <a:noFill/>
        </p:spPr>
        <p:txBody>
          <a:bodyPr wrap="square" rtlCol="0">
            <a:spAutoFit/>
          </a:bodyPr>
          <a:lstStyle/>
          <a:p>
            <a:pPr algn="ctr"/>
            <a:r>
              <a:rPr lang="en-US" sz="2000" b="1" dirty="0" smtClean="0">
                <a:solidFill>
                  <a:schemeClr val="bg1"/>
                </a:solidFill>
                <a:latin typeface="Calibri" panose="020F0502020204030204" pitchFamily="34" charset="0"/>
                <a:cs typeface="Calibri" panose="020F0502020204030204" pitchFamily="34" charset="0"/>
              </a:rPr>
              <a:t>Office of Leadership Development and School Improvement</a:t>
            </a:r>
            <a:endParaRPr lang="en-US"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691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cience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61" y="259011"/>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09750" y="1059111"/>
            <a:ext cx="8572500" cy="854869"/>
          </a:xfrm>
        </p:spPr>
        <p:txBody>
          <a:bodyPr/>
          <a:lstStyle/>
          <a:p>
            <a:r>
              <a:rPr lang="en-US" dirty="0" smtClean="0"/>
              <a:t>Ensuring All Students Learn Science</a:t>
            </a:r>
            <a:endParaRPr lang="en-US" cap="none" dirty="0">
              <a:latin typeface="Calibri" panose="020F0502020204030204" pitchFamily="34" charset="0"/>
              <a:cs typeface="Calibri" panose="020F0502020204030204" pitchFamily="34" charset="0"/>
            </a:endParaRPr>
          </a:p>
        </p:txBody>
      </p:sp>
      <p:sp>
        <p:nvSpPr>
          <p:cNvPr id="6" name="Rectangle 5"/>
          <p:cNvSpPr/>
          <p:nvPr/>
        </p:nvSpPr>
        <p:spPr>
          <a:xfrm>
            <a:off x="1312409" y="2030095"/>
            <a:ext cx="9567182" cy="1084912"/>
          </a:xfrm>
          <a:prstGeom prst="rect">
            <a:avLst/>
          </a:prstGeom>
          <a:solidFill>
            <a:srgbClr val="F2F2F2">
              <a:alpha val="72157"/>
            </a:srgbClr>
          </a:solidFill>
        </p:spPr>
        <p:txBody>
          <a:bodyPr wrap="square">
            <a:spAutoFit/>
          </a:bodyPr>
          <a:lstStyle/>
          <a:p>
            <a:pPr defTabSz="685800"/>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Next Generation Science Standards (NGSS) offer a vision of science teaching and learning that presents both learning opportunities and demands for all students, particularly student groups that have traditionally been underserved in science classrooms</a:t>
            </a:r>
            <a:r>
              <a:rPr lang="en-US" dirty="0" smtClean="0">
                <a:latin typeface="Calibri" panose="020F0502020204030204" pitchFamily="34" charset="0"/>
                <a:cs typeface="Calibri" panose="020F0502020204030204" pitchFamily="34" charset="0"/>
              </a:rPr>
              <a:t>.” -- </a:t>
            </a:r>
            <a:r>
              <a:rPr lang="en-US" sz="1050" i="1" dirty="0">
                <a:latin typeface="Calibri" panose="020F0502020204030204" pitchFamily="34" charset="0"/>
                <a:cs typeface="Calibri" panose="020F0502020204030204" pitchFamily="34" charset="0"/>
              </a:rPr>
              <a:t>Next Generation Science Standards: All Standards, All Students</a:t>
            </a:r>
          </a:p>
          <a:p>
            <a:pPr defTabSz="685800"/>
            <a:endParaRPr lang="en-US" sz="1050" dirty="0">
              <a:solidFill>
                <a:prstClr val="black"/>
              </a:solidFill>
              <a:latin typeface="Calibri" panose="020F0502020204030204" pitchFamily="34" charset="0"/>
              <a:cs typeface="Calibri" panose="020F0502020204030204" pitchFamily="34" charset="0"/>
            </a:endParaRPr>
          </a:p>
        </p:txBody>
      </p:sp>
      <p:sp>
        <p:nvSpPr>
          <p:cNvPr id="4" name="Rectangle 3"/>
          <p:cNvSpPr/>
          <p:nvPr/>
        </p:nvSpPr>
        <p:spPr>
          <a:xfrm>
            <a:off x="841830" y="3335335"/>
            <a:ext cx="5034189" cy="1477328"/>
          </a:xfrm>
          <a:prstGeom prst="rect">
            <a:avLst/>
          </a:prstGeom>
          <a:solidFill>
            <a:srgbClr val="F2F2F2">
              <a:alpha val="72157"/>
            </a:srgbClr>
          </a:solidFill>
        </p:spPr>
        <p:txBody>
          <a:bodyPr wrap="square">
            <a:spAutoFit/>
          </a:bodyPr>
          <a:lstStyle/>
          <a:p>
            <a:pPr defTabSz="685800"/>
            <a:r>
              <a:rPr lang="en-US" dirty="0">
                <a:latin typeface="Calibri" panose="020F0502020204030204" pitchFamily="34" charset="0"/>
                <a:cs typeface="Calibri" panose="020F0502020204030204" pitchFamily="34" charset="0"/>
              </a:rPr>
              <a:t>“Learning science depends not only on the accumulation of facts and concepts but also on the development of an identity as a competent learner of science with motivation and interest to learn more” </a:t>
            </a:r>
            <a:r>
              <a:rPr lang="en-US" dirty="0" smtClean="0">
                <a:latin typeface="Calibri" panose="020F0502020204030204" pitchFamily="34" charset="0"/>
                <a:cs typeface="Calibri" panose="020F0502020204030204" pitchFamily="34" charset="0"/>
              </a:rPr>
              <a:t>-- </a:t>
            </a:r>
            <a:r>
              <a:rPr lang="en-US" sz="1050" dirty="0" smtClean="0">
                <a:latin typeface="Calibri" panose="020F0502020204030204" pitchFamily="34" charset="0"/>
                <a:cs typeface="Calibri" panose="020F0502020204030204" pitchFamily="34" charset="0"/>
              </a:rPr>
              <a:t>NRC</a:t>
            </a:r>
            <a:r>
              <a:rPr lang="en-US" sz="1050" dirty="0">
                <a:latin typeface="Calibri" panose="020F0502020204030204" pitchFamily="34" charset="0"/>
                <a:cs typeface="Calibri" panose="020F0502020204030204" pitchFamily="34" charset="0"/>
              </a:rPr>
              <a:t>, </a:t>
            </a:r>
            <a:r>
              <a:rPr lang="en-US" sz="1050" dirty="0" smtClean="0">
                <a:latin typeface="Calibri" panose="020F0502020204030204" pitchFamily="34" charset="0"/>
                <a:cs typeface="Calibri" panose="020F0502020204030204" pitchFamily="34" charset="0"/>
              </a:rPr>
              <a:t>2012</a:t>
            </a:r>
            <a:endParaRPr lang="en-US" sz="1050" dirty="0">
              <a:solidFill>
                <a:prstClr val="black"/>
              </a:solidFill>
              <a:latin typeface="Calibri" panose="020F0502020204030204" pitchFamily="34" charset="0"/>
              <a:cs typeface="Calibri" panose="020F0502020204030204" pitchFamily="34" charset="0"/>
            </a:endParaRPr>
          </a:p>
        </p:txBody>
      </p:sp>
      <p:pic>
        <p:nvPicPr>
          <p:cNvPr id="1028" name="Picture 4" descr="Image result for science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374" y="4994511"/>
            <a:ext cx="2705100" cy="1685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06847" y="3335335"/>
            <a:ext cx="4701381" cy="1915909"/>
          </a:xfrm>
          <a:prstGeom prst="rect">
            <a:avLst/>
          </a:prstGeom>
          <a:solidFill>
            <a:srgbClr val="F2F2F2">
              <a:alpha val="72157"/>
            </a:srgbClr>
          </a:solidFill>
        </p:spPr>
        <p:txBody>
          <a:bodyPr wrap="square">
            <a:spAutoFit/>
          </a:bodyPr>
          <a:lstStyle/>
          <a:p>
            <a:pPr defTabSz="685800"/>
            <a:r>
              <a:rPr lang="en-US" dirty="0">
                <a:latin typeface="Calibri" panose="020F0502020204030204" pitchFamily="34" charset="0"/>
                <a:cs typeface="Calibri" panose="020F0502020204030204" pitchFamily="34" charset="0"/>
              </a:rPr>
              <a:t>Student demographics across the nation are changing rapidly with an increase of student diversity in the classrooms and we continue to see achievement gaps in science and other key academic indicators among demographic subgroups</a:t>
            </a:r>
            <a:r>
              <a:rPr lang="en-US" sz="1200" dirty="0"/>
              <a:t>. - -</a:t>
            </a:r>
            <a:r>
              <a:rPr lang="en-US" sz="1050" dirty="0"/>
              <a:t> "All Standards, All Students”: Making the Next Generation Science Standards Accessible to All Students</a:t>
            </a:r>
            <a:endParaRPr lang="en-US" sz="1050" dirty="0">
              <a:solidFill>
                <a:prstClr val="black"/>
              </a:solidFill>
              <a:latin typeface="Calibri" panose="020F0502020204030204" pitchFamily="34" charset="0"/>
              <a:cs typeface="Calibri" panose="020F0502020204030204" pitchFamily="34" charset="0"/>
            </a:endParaRPr>
          </a:p>
        </p:txBody>
      </p:sp>
      <p:pic>
        <p:nvPicPr>
          <p:cNvPr id="1030" name="Picture 6" descr="Image result for elementary science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3283" y="5251244"/>
            <a:ext cx="3608508" cy="144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7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749"/>
                                          </p:stCondLst>
                                        </p:cTn>
                                        <p:tgtEl>
                                          <p:spTgt spid="4"/>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grpId="0" nodeType="afterEffect">
                                  <p:stCondLst>
                                    <p:cond delay="500"/>
                                  </p:stCondLst>
                                  <p:childTnLst>
                                    <p:set>
                                      <p:cBhvr>
                                        <p:cTn id="9" dur="1" fill="hold">
                                          <p:stCondLst>
                                            <p:cond delay="74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61915"/>
            <a:ext cx="11430000" cy="649224"/>
          </a:xfrm>
        </p:spPr>
        <p:txBody>
          <a:bodyPr/>
          <a:lstStyle/>
          <a:p>
            <a:pPr>
              <a:lnSpc>
                <a:spcPct val="100000"/>
              </a:lnSpc>
            </a:pPr>
            <a:r>
              <a:rPr lang="en-US" sz="6000" dirty="0">
                <a:latin typeface="Calibri" panose="020F0502020204030204" pitchFamily="34" charset="0"/>
                <a:cs typeface="Calibri" panose="020F0502020204030204" pitchFamily="34" charset="0"/>
              </a:rPr>
              <a:t>How are you moving from average to every?</a:t>
            </a: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414995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98" y="2149321"/>
            <a:ext cx="11430000" cy="649224"/>
          </a:xfrm>
        </p:spPr>
        <p:txBody>
          <a:bodyPr/>
          <a:lstStyle/>
          <a:p>
            <a:r>
              <a:rPr lang="en-US" dirty="0" smtClean="0"/>
              <a:t>Equity and Equality</a:t>
            </a:r>
            <a:endParaRPr lang="en-US" dirty="0"/>
          </a:p>
        </p:txBody>
      </p:sp>
      <p:pic>
        <p:nvPicPr>
          <p:cNvPr id="3" name="Picture 2" descr="Equality-Each person of different heights stands on the same height box. Only one can reach the apples on the tree.&#10;Equity-Each person has different height box to fit their needs to reach the apples."/>
          <p:cNvPicPr>
            <a:picLocks noChangeAspect="1"/>
          </p:cNvPicPr>
          <p:nvPr/>
        </p:nvPicPr>
        <p:blipFill>
          <a:blip r:embed="rId2"/>
          <a:stretch>
            <a:fillRect/>
          </a:stretch>
        </p:blipFill>
        <p:spPr>
          <a:xfrm>
            <a:off x="1646663" y="0"/>
            <a:ext cx="9144000" cy="6148103"/>
          </a:xfrm>
          <a:prstGeom prst="rect">
            <a:avLst/>
          </a:prstGeom>
        </p:spPr>
      </p:pic>
    </p:spTree>
    <p:extLst>
      <p:ext uri="{BB962C8B-B14F-4D97-AF65-F5344CB8AC3E}">
        <p14:creationId xmlns:p14="http://schemas.microsoft.com/office/powerpoint/2010/main" val="709932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96" y="690596"/>
            <a:ext cx="4904678" cy="649224"/>
          </a:xfrm>
        </p:spPr>
        <p:txBody>
          <a:bodyPr/>
          <a:lstStyle/>
          <a:p>
            <a:pPr algn="l"/>
            <a:r>
              <a:rPr lang="en-US" dirty="0" smtClean="0"/>
              <a:t>“If nothing ever changed, there would be no butterflies”</a:t>
            </a:r>
            <a:endParaRPr lang="en-US" dirty="0"/>
          </a:p>
        </p:txBody>
      </p:sp>
      <p:pic>
        <p:nvPicPr>
          <p:cNvPr id="3" name="Picture 4" descr="Image result for caterpillar to butterfly chan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57"/>
          <a:stretch/>
        </p:blipFill>
        <p:spPr bwMode="auto">
          <a:xfrm>
            <a:off x="5441153" y="143574"/>
            <a:ext cx="5293756" cy="1614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ver of:&#10;Maryland State Department of Education Preparing World Class Students&#10;Maryland Every Student Succeeds Act (ESSA) Consolidated State Plan September 18, 2017&#10;"/>
          <p:cNvPicPr>
            <a:picLocks noChangeAspect="1" noChangeArrowheads="1"/>
          </p:cNvPicPr>
          <p:nvPr/>
        </p:nvPicPr>
        <p:blipFill rotWithShape="1">
          <a:blip r:embed="rId3">
            <a:extLst>
              <a:ext uri="{28A0092B-C50C-407E-A947-70E740481C1C}">
                <a14:useLocalDpi xmlns:a14="http://schemas.microsoft.com/office/drawing/2010/main" val="0"/>
              </a:ext>
            </a:extLst>
          </a:blip>
          <a:srcRect l="66394" t="17122" r="16790" b="5965"/>
          <a:stretch/>
        </p:blipFill>
        <p:spPr bwMode="auto">
          <a:xfrm>
            <a:off x="937764" y="1791527"/>
            <a:ext cx="2578347" cy="3316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descr="Guide for Developing Quality Science Student Learning Objectives&#10;August 2018&#10;Next Generation Science Standards&#10;Md MISA&#10;Achieve&#10;Maryland State Department of Education Equity and Excellence Logo&#10;CTAC Community Training and Assistance Center Logo"/>
          <p:cNvPicPr>
            <a:picLocks noChangeAspect="1"/>
          </p:cNvPicPr>
          <p:nvPr/>
        </p:nvPicPr>
        <p:blipFill>
          <a:blip r:embed="rId4"/>
          <a:stretch>
            <a:fillRect/>
          </a:stretch>
        </p:blipFill>
        <p:spPr>
          <a:xfrm>
            <a:off x="4740295" y="1757933"/>
            <a:ext cx="2612182" cy="3366958"/>
          </a:xfrm>
          <a:prstGeom prst="rect">
            <a:avLst/>
          </a:prstGeom>
        </p:spPr>
      </p:pic>
      <p:pic>
        <p:nvPicPr>
          <p:cNvPr id="4" name="Picture 3" descr="February 2017&#10;Updated December 2017&#10;Leading for Equity: Opportunities for State Education Chiefs&#10;The Aspen Institute Education &amp; Society Program Logo&#10;Council of Chief State School Officers Logo"/>
          <p:cNvPicPr>
            <a:picLocks noChangeAspect="1"/>
          </p:cNvPicPr>
          <p:nvPr/>
        </p:nvPicPr>
        <p:blipFill>
          <a:blip r:embed="rId5"/>
          <a:stretch>
            <a:fillRect/>
          </a:stretch>
        </p:blipFill>
        <p:spPr>
          <a:xfrm>
            <a:off x="8576660" y="1757933"/>
            <a:ext cx="2638179" cy="3402869"/>
          </a:xfrm>
          <a:prstGeom prst="rect">
            <a:avLst/>
          </a:prstGeom>
        </p:spPr>
      </p:pic>
    </p:spTree>
    <p:extLst>
      <p:ext uri="{BB962C8B-B14F-4D97-AF65-F5344CB8AC3E}">
        <p14:creationId xmlns:p14="http://schemas.microsoft.com/office/powerpoint/2010/main" val="274552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on Standard 3</a:t>
            </a:r>
            <a:endParaRPr lang="en-US" dirty="0"/>
          </a:p>
        </p:txBody>
      </p:sp>
      <p:pic>
        <p:nvPicPr>
          <p:cNvPr id="7" name="Picture 6" descr="Professional Standards for Educational Leaders Rubric&#10;Maryland State Department of Education Equity and Excellence Logo &#10;CTAC Community Training and Assistance Center&#10;July 2018"/>
          <p:cNvPicPr>
            <a:picLocks noChangeAspect="1"/>
          </p:cNvPicPr>
          <p:nvPr/>
        </p:nvPicPr>
        <p:blipFill rotWithShape="1">
          <a:blip r:embed="rId3"/>
          <a:srcRect l="63552" t="19824" r="14500" b="15333"/>
          <a:stretch/>
        </p:blipFill>
        <p:spPr>
          <a:xfrm>
            <a:off x="9724570" y="172359"/>
            <a:ext cx="2086429" cy="1733687"/>
          </a:xfrm>
          <a:prstGeom prst="rect">
            <a:avLst/>
          </a:prstGeom>
          <a:ln w="19050">
            <a:solidFill>
              <a:schemeClr val="tx1"/>
            </a:solidFill>
          </a:ln>
        </p:spPr>
      </p:pic>
      <p:pic>
        <p:nvPicPr>
          <p:cNvPr id="3" name="Picture 3" descr="Decorative"/>
          <p:cNvPicPr>
            <a:picLocks noChangeAspect="1" noChangeArrowheads="1"/>
          </p:cNvPicPr>
          <p:nvPr/>
        </p:nvPicPr>
        <p:blipFill>
          <a:blip r:embed="rId4" cstate="print">
            <a:lum bright="37000"/>
          </a:blip>
          <a:srcRect/>
          <a:stretch>
            <a:fillRect/>
          </a:stretch>
        </p:blipFill>
        <p:spPr bwMode="auto">
          <a:xfrm>
            <a:off x="1441031" y="747795"/>
            <a:ext cx="3048990" cy="2198318"/>
          </a:xfrm>
          <a:prstGeom prst="rect">
            <a:avLst/>
          </a:prstGeom>
          <a:noFill/>
        </p:spPr>
      </p:pic>
      <p:sp>
        <p:nvSpPr>
          <p:cNvPr id="4" name="Rectangle 3"/>
          <p:cNvSpPr/>
          <p:nvPr/>
        </p:nvSpPr>
        <p:spPr>
          <a:xfrm>
            <a:off x="2501062" y="1704516"/>
            <a:ext cx="7586502" cy="4116512"/>
          </a:xfrm>
          <a:prstGeom prst="rect">
            <a:avLst/>
          </a:prstGeom>
        </p:spPr>
        <p:txBody>
          <a:bodyPr wrap="square">
            <a:spAutoFit/>
          </a:bodyPr>
          <a:lstStyle/>
          <a:p>
            <a:pPr defTabSz="685800">
              <a:defRPr/>
            </a:pPr>
            <a:r>
              <a:rPr lang="en-US" sz="3200" b="1" dirty="0">
                <a:solidFill>
                  <a:prstClr val="black"/>
                </a:solidFill>
                <a:latin typeface="Calibri" panose="020F0502020204030204" pitchFamily="34" charset="0"/>
                <a:cs typeface="Calibri" panose="020F0502020204030204" pitchFamily="34" charset="0"/>
              </a:rPr>
              <a:t>Standard 3.  Equity and Cultural Responsiveness</a:t>
            </a:r>
          </a:p>
          <a:p>
            <a:pPr defTabSz="685800">
              <a:defRPr/>
            </a:pPr>
            <a:r>
              <a:rPr lang="en-US" sz="3200" dirty="0">
                <a:solidFill>
                  <a:prstClr val="black"/>
                </a:solidFill>
                <a:latin typeface="Calibri" panose="020F0502020204030204" pitchFamily="34" charset="0"/>
                <a:cs typeface="Calibri" panose="020F0502020204030204" pitchFamily="34" charset="0"/>
              </a:rPr>
              <a:t>Effective educational leaders strive for equity of educational opportunity and culturally responsive practices to promote </a:t>
            </a:r>
            <a:r>
              <a:rPr lang="en-US" sz="3200" i="1" dirty="0">
                <a:solidFill>
                  <a:prstClr val="black"/>
                </a:solidFill>
                <a:latin typeface="Calibri" panose="020F0502020204030204" pitchFamily="34" charset="0"/>
                <a:cs typeface="Calibri" panose="020F0502020204030204" pitchFamily="34" charset="0"/>
              </a:rPr>
              <a:t>each</a:t>
            </a:r>
            <a:r>
              <a:rPr lang="en-US" sz="3200" dirty="0">
                <a:solidFill>
                  <a:prstClr val="black"/>
                </a:solidFill>
                <a:latin typeface="Calibri" panose="020F0502020204030204" pitchFamily="34" charset="0"/>
                <a:cs typeface="Calibri" panose="020F0502020204030204" pitchFamily="34" charset="0"/>
              </a:rPr>
              <a:t> student’s academic success  and well-being.</a:t>
            </a:r>
          </a:p>
          <a:p>
            <a:pPr defTabSz="685800">
              <a:defRPr/>
            </a:pPr>
            <a:endParaRPr lang="en-US" sz="2400" dirty="0">
              <a:solidFill>
                <a:prstClr val="black"/>
              </a:solidFill>
              <a:latin typeface="Calibri" panose="020F0502020204030204" pitchFamily="34" charset="0"/>
              <a:cs typeface="Calibri" panose="020F0502020204030204" pitchFamily="34" charset="0"/>
            </a:endParaRPr>
          </a:p>
          <a:p>
            <a:pPr defTabSz="685800">
              <a:defRPr/>
            </a:pPr>
            <a:endParaRPr lang="en-US" sz="1350" dirty="0">
              <a:solidFill>
                <a:prstClr val="black"/>
              </a:solidFill>
              <a:latin typeface="Arial"/>
            </a:endParaRPr>
          </a:p>
        </p:txBody>
      </p:sp>
    </p:spTree>
    <p:extLst>
      <p:ext uri="{BB962C8B-B14F-4D97-AF65-F5344CB8AC3E}">
        <p14:creationId xmlns:p14="http://schemas.microsoft.com/office/powerpoint/2010/main" val="824252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52" y="1948597"/>
            <a:ext cx="11430000" cy="2779519"/>
          </a:xfrm>
        </p:spPr>
        <p:txBody>
          <a:bodyPr/>
          <a:lstStyle/>
          <a:p>
            <a:pPr algn="l">
              <a:lnSpc>
                <a:spcPct val="100000"/>
              </a:lnSpc>
            </a:pPr>
            <a:r>
              <a:rPr lang="en-US" sz="6000" dirty="0">
                <a:latin typeface="Calibri" panose="020F0502020204030204" pitchFamily="34" charset="0"/>
                <a:cs typeface="Calibri" panose="020F0502020204030204" pitchFamily="34" charset="0"/>
              </a:rPr>
              <a:t>The desire to serve…</a:t>
            </a:r>
            <a:br>
              <a:rPr lang="en-US" sz="6000" dirty="0">
                <a:latin typeface="Calibri" panose="020F0502020204030204" pitchFamily="34" charset="0"/>
                <a:cs typeface="Calibri" panose="020F0502020204030204" pitchFamily="34" charset="0"/>
              </a:rPr>
            </a:br>
            <a:r>
              <a:rPr lang="en-US" sz="6000" dirty="0">
                <a:latin typeface="Calibri" panose="020F0502020204030204" pitchFamily="34" charset="0"/>
                <a:cs typeface="Calibri" panose="020F0502020204030204" pitchFamily="34" charset="0"/>
              </a:rPr>
              <a:t>The ability to perform…</a:t>
            </a:r>
            <a:br>
              <a:rPr lang="en-US" sz="6000" dirty="0">
                <a:latin typeface="Calibri" panose="020F0502020204030204" pitchFamily="34" charset="0"/>
                <a:cs typeface="Calibri" panose="020F0502020204030204" pitchFamily="34" charset="0"/>
              </a:rPr>
            </a:br>
            <a:r>
              <a:rPr lang="en-US" sz="6000" dirty="0">
                <a:latin typeface="Calibri" panose="020F0502020204030204" pitchFamily="34" charset="0"/>
                <a:cs typeface="Calibri" panose="020F0502020204030204" pitchFamily="34" charset="0"/>
              </a:rPr>
              <a:t>The courage to act</a:t>
            </a:r>
            <a:br>
              <a:rPr lang="en-US" sz="60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153674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Equitable Leadership Practices</a:t>
            </a:r>
            <a:endParaRPr lang="en-US" dirty="0"/>
          </a:p>
        </p:txBody>
      </p:sp>
      <p:pic>
        <p:nvPicPr>
          <p:cNvPr id="3" name="Picture 2" descr="Maryland State Department of Education and Excellence Logo&#10;Elements of Equitable Leadership Practices&#10;A Venn diagram. &#10;In the top circle there is: Recognize, respect, and employ each student’s strengths, diversity, and culture as assets for teaching and learning. &#10;In the lower left circle there is: Confront and alter institutional biases of student marginalization, deficit-based schooling, and low expectations associated with race, class, culture and language, gender and sexual orientation, and disability of special status.&#10;In the lower right circle there is: Ensure that each student has equitable access to effective teachers, learning opportunities, academic and social support.&#10;In the intersection between the top and lower left circle there is: Promote the preparation of students to live productively. As well as chat bubbles. &#10;In the intersection between the top and lower right circle there is: Establish a learning environment where each student is treated fairly, respectfully and with an understanding of each student’s culture and context.&#10;In the intersection between the two lower circles there is: Develop student policies and address student misconduct in a positive, fair, and unbiased manner. &#10;In the intersection between all three circles there is: Act with cultural competence and responsiveness in their interactions, decision making, and practices. &#10;Office of Leadership Development and School Improvement&#10;Created by Dr. Annette Campbell Anderson John Hopkins School of Education Logo"/>
          <p:cNvPicPr>
            <a:picLocks noChangeAspect="1"/>
          </p:cNvPicPr>
          <p:nvPr/>
        </p:nvPicPr>
        <p:blipFill>
          <a:blip r:embed="rId3"/>
          <a:stretch>
            <a:fillRect/>
          </a:stretch>
        </p:blipFill>
        <p:spPr>
          <a:xfrm>
            <a:off x="1613211" y="0"/>
            <a:ext cx="9075325" cy="6755780"/>
          </a:xfrm>
          <a:prstGeom prst="rect">
            <a:avLst/>
          </a:prstGeom>
        </p:spPr>
      </p:pic>
    </p:spTree>
    <p:extLst>
      <p:ext uri="{BB962C8B-B14F-4D97-AF65-F5344CB8AC3E}">
        <p14:creationId xmlns:p14="http://schemas.microsoft.com/office/powerpoint/2010/main" val="7625716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Equity Exercise</a:t>
            </a:r>
            <a:endParaRPr lang="en-US" dirty="0"/>
          </a:p>
        </p:txBody>
      </p:sp>
      <p:sp>
        <p:nvSpPr>
          <p:cNvPr id="2" name="Content Placeholder 1"/>
          <p:cNvSpPr>
            <a:spLocks noGrp="1"/>
          </p:cNvSpPr>
          <p:nvPr>
            <p:ph idx="1"/>
          </p:nvPr>
        </p:nvSpPr>
        <p:spPr>
          <a:xfrm>
            <a:off x="1981200" y="1600201"/>
            <a:ext cx="8229600" cy="2362200"/>
          </a:xfrm>
        </p:spPr>
        <p:txBody>
          <a:bodyPr>
            <a:normAutofit/>
          </a:bodyPr>
          <a:lstStyle/>
          <a:p>
            <a:r>
              <a:rPr lang="en-US" dirty="0" smtClean="0"/>
              <a:t>Green Dot - Highly Effective.</a:t>
            </a:r>
          </a:p>
          <a:p>
            <a:r>
              <a:rPr lang="en-US" dirty="0" smtClean="0"/>
              <a:t>Yellow Dot - Effective.</a:t>
            </a:r>
          </a:p>
          <a:p>
            <a:r>
              <a:rPr lang="en-US" dirty="0" smtClean="0"/>
              <a:t>Blue Dot - Developing.</a:t>
            </a:r>
          </a:p>
          <a:p>
            <a:r>
              <a:rPr lang="en-US" dirty="0" smtClean="0"/>
              <a:t>Red Dot - Ineffective</a:t>
            </a:r>
            <a:endParaRPr lang="en-US" dirty="0"/>
          </a:p>
        </p:txBody>
      </p:sp>
      <p:pic>
        <p:nvPicPr>
          <p:cNvPr id="16" name="Picture 15" descr="Green Dot"/>
          <p:cNvPicPr>
            <a:picLocks noChangeAspect="1"/>
          </p:cNvPicPr>
          <p:nvPr/>
        </p:nvPicPr>
        <p:blipFill>
          <a:blip r:embed="rId3"/>
          <a:stretch>
            <a:fillRect/>
          </a:stretch>
        </p:blipFill>
        <p:spPr>
          <a:xfrm>
            <a:off x="8153401" y="1496049"/>
            <a:ext cx="581025" cy="657225"/>
          </a:xfrm>
          <a:prstGeom prst="rect">
            <a:avLst/>
          </a:prstGeom>
        </p:spPr>
      </p:pic>
      <p:pic>
        <p:nvPicPr>
          <p:cNvPr id="14" name="Picture 13" descr="Yellow Dot"/>
          <p:cNvPicPr>
            <a:picLocks noChangeAspect="1"/>
          </p:cNvPicPr>
          <p:nvPr/>
        </p:nvPicPr>
        <p:blipFill>
          <a:blip r:embed="rId4"/>
          <a:stretch>
            <a:fillRect/>
          </a:stretch>
        </p:blipFill>
        <p:spPr>
          <a:xfrm>
            <a:off x="8091487" y="2095501"/>
            <a:ext cx="666750" cy="685800"/>
          </a:xfrm>
          <a:prstGeom prst="rect">
            <a:avLst/>
          </a:prstGeom>
        </p:spPr>
      </p:pic>
      <p:pic>
        <p:nvPicPr>
          <p:cNvPr id="15" name="Picture 14" descr="Blue Dot"/>
          <p:cNvPicPr>
            <a:picLocks noChangeAspect="1"/>
          </p:cNvPicPr>
          <p:nvPr/>
        </p:nvPicPr>
        <p:blipFill>
          <a:blip r:embed="rId5"/>
          <a:stretch>
            <a:fillRect/>
          </a:stretch>
        </p:blipFill>
        <p:spPr>
          <a:xfrm>
            <a:off x="8153401" y="2781302"/>
            <a:ext cx="542925" cy="657225"/>
          </a:xfrm>
          <a:prstGeom prst="rect">
            <a:avLst/>
          </a:prstGeom>
        </p:spPr>
      </p:pic>
      <p:pic>
        <p:nvPicPr>
          <p:cNvPr id="17" name="Picture 16" descr="Red Dot"/>
          <p:cNvPicPr>
            <a:picLocks noChangeAspect="1"/>
          </p:cNvPicPr>
          <p:nvPr/>
        </p:nvPicPr>
        <p:blipFill>
          <a:blip r:embed="rId6"/>
          <a:stretch>
            <a:fillRect/>
          </a:stretch>
        </p:blipFill>
        <p:spPr>
          <a:xfrm>
            <a:off x="8123583" y="3399390"/>
            <a:ext cx="571500" cy="685800"/>
          </a:xfrm>
          <a:prstGeom prst="rect">
            <a:avLst/>
          </a:prstGeom>
        </p:spPr>
      </p:pic>
      <p:pic>
        <p:nvPicPr>
          <p:cNvPr id="18" name="Picture 17" descr="Picture of different sets of Green, Blue, red, yellow, and orange dots."/>
          <p:cNvPicPr>
            <a:picLocks noChangeAspect="1"/>
          </p:cNvPicPr>
          <p:nvPr/>
        </p:nvPicPr>
        <p:blipFill>
          <a:blip r:embed="rId7"/>
          <a:stretch>
            <a:fillRect/>
          </a:stretch>
        </p:blipFill>
        <p:spPr>
          <a:xfrm>
            <a:off x="2590801" y="4267200"/>
            <a:ext cx="6777037" cy="1862952"/>
          </a:xfrm>
          <a:prstGeom prst="rect">
            <a:avLst/>
          </a:prstGeom>
        </p:spPr>
      </p:pic>
    </p:spTree>
    <p:extLst>
      <p:ext uri="{BB962C8B-B14F-4D97-AF65-F5344CB8AC3E}">
        <p14:creationId xmlns:p14="http://schemas.microsoft.com/office/powerpoint/2010/main" val="2210054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NGSS Provide Opportunities for Diversity and Equity</a:t>
            </a:r>
            <a:endParaRPr lang="en-US" dirty="0"/>
          </a:p>
        </p:txBody>
      </p:sp>
      <p:pic>
        <p:nvPicPr>
          <p:cNvPr id="4" name="Picture 3" descr="NGSS Provide Opportunities for Diversity and Equity"/>
          <p:cNvPicPr>
            <a:picLocks noChangeAspect="1"/>
          </p:cNvPicPr>
          <p:nvPr/>
        </p:nvPicPr>
        <p:blipFill>
          <a:blip r:embed="rId3"/>
          <a:stretch>
            <a:fillRect/>
          </a:stretch>
        </p:blipFill>
        <p:spPr>
          <a:xfrm>
            <a:off x="0" y="-1"/>
            <a:ext cx="12192000" cy="6867571"/>
          </a:xfrm>
          <a:prstGeom prst="rect">
            <a:avLst/>
          </a:prstGeom>
        </p:spPr>
      </p:pic>
    </p:spTree>
    <p:extLst>
      <p:ext uri="{BB962C8B-B14F-4D97-AF65-F5344CB8AC3E}">
        <p14:creationId xmlns:p14="http://schemas.microsoft.com/office/powerpoint/2010/main" val="4070807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Cutting Concepts for Diversity</a:t>
            </a:r>
            <a:br>
              <a:rPr lang="en-US" dirty="0"/>
            </a:br>
            <a:endParaRPr lang="en-US" dirty="0"/>
          </a:p>
        </p:txBody>
      </p:sp>
      <p:pic>
        <p:nvPicPr>
          <p:cNvPr id="3" name="Picture 2" descr="Cross Cutting Concepts for Diversity&#10;*Crosscutting concepts are expected of all students; not just “gifted,” ‘honors,” or “advanced” students.&#10;*Explicit teaching of crosscutting concepts enables less privileged students to make connections among big ideas that cut across science disciplines&#10;*This could offer opportunities for students who otherwise might not have such exposure and access&#10;&#10;"/>
          <p:cNvPicPr>
            <a:picLocks noChangeAspect="1"/>
          </p:cNvPicPr>
          <p:nvPr/>
        </p:nvPicPr>
        <p:blipFill>
          <a:blip r:embed="rId3"/>
          <a:stretch>
            <a:fillRect/>
          </a:stretch>
        </p:blipFill>
        <p:spPr>
          <a:xfrm>
            <a:off x="1" y="0"/>
            <a:ext cx="12191999" cy="6858000"/>
          </a:xfrm>
          <a:prstGeom prst="rect">
            <a:avLst/>
          </a:prstGeom>
        </p:spPr>
      </p:pic>
      <p:pic>
        <p:nvPicPr>
          <p:cNvPr id="4" name="Picture 3" descr="Practices, Core Ideas, and Crosscutting as a three colored circle"/>
          <p:cNvPicPr>
            <a:picLocks noChangeAspect="1"/>
          </p:cNvPicPr>
          <p:nvPr/>
        </p:nvPicPr>
        <p:blipFill>
          <a:blip r:embed="rId4"/>
          <a:stretch>
            <a:fillRect/>
          </a:stretch>
        </p:blipFill>
        <p:spPr>
          <a:xfrm>
            <a:off x="9753600" y="5059069"/>
            <a:ext cx="1600200" cy="1649588"/>
          </a:xfrm>
          <a:prstGeom prst="rect">
            <a:avLst/>
          </a:prstGeom>
        </p:spPr>
      </p:pic>
    </p:spTree>
    <p:extLst>
      <p:ext uri="{BB962C8B-B14F-4D97-AF65-F5344CB8AC3E}">
        <p14:creationId xmlns:p14="http://schemas.microsoft.com/office/powerpoint/2010/main" val="3980324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Workgroup Resources</a:t>
            </a:r>
          </a:p>
        </p:txBody>
      </p:sp>
      <p:sp>
        <p:nvSpPr>
          <p:cNvPr id="3" name="TextBox 2"/>
          <p:cNvSpPr txBox="1"/>
          <p:nvPr/>
        </p:nvSpPr>
        <p:spPr>
          <a:xfrm>
            <a:off x="2240508" y="1618012"/>
            <a:ext cx="7973705" cy="415498"/>
          </a:xfrm>
          <a:prstGeom prst="rect">
            <a:avLst/>
          </a:prstGeom>
          <a:noFill/>
        </p:spPr>
        <p:txBody>
          <a:bodyPr wrap="square" rtlCol="0">
            <a:spAutoFit/>
          </a:bodyPr>
          <a:lstStyle/>
          <a:p>
            <a:pPr algn="ctr"/>
            <a:r>
              <a:rPr lang="en-US" sz="2100" b="1" dirty="0">
                <a:solidFill>
                  <a:srgbClr val="2D5DBE">
                    <a:lumMod val="50000"/>
                  </a:srgbClr>
                </a:solidFill>
                <a:latin typeface="Calibri" panose="020F0502020204030204" pitchFamily="34" charset="0"/>
                <a:cs typeface="Calibri" panose="020F0502020204030204" pitchFamily="34" charset="0"/>
                <a:hlinkClick r:id="rId3"/>
              </a:rPr>
              <a:t>https://www.marylandresourcehub.com</a:t>
            </a:r>
            <a:endParaRPr lang="en-US" sz="2100" b="1" dirty="0">
              <a:solidFill>
                <a:srgbClr val="2D5DBE">
                  <a:lumMod val="50000"/>
                </a:srgbClr>
              </a:solidFill>
              <a:latin typeface="Calibri" panose="020F0502020204030204" pitchFamily="34" charset="0"/>
              <a:cs typeface="Calibri" panose="020F0502020204030204" pitchFamily="34" charset="0"/>
            </a:endParaRPr>
          </a:p>
        </p:txBody>
      </p:sp>
      <p:pic>
        <p:nvPicPr>
          <p:cNvPr id="6" name="Picture 5" descr="Picture of the Maryland Resource Hub home page. &#10;Office of Leadership Development and School Improvement&#10;Customized Support | Data-Informed Results | Evidence-Based Solutions&#10;Search Site&#10;Facebook, twitter, and YouTube logos, Maryland State Department of Education Equity and Excellence Logo&#10;Home School Improvement Leadership Development Evidence-Based FAQ Resources About Us&#10;Promising Principals' Academy 2018/19 Agenda&#10;Leading for School Improvement 2019/20 Agenda&#10;Current Events&#10;Principal Supervisor Meetings&#10;Find principal supervisor's meeting agendas, presentations, and handouts for review and download.&#10;Leading for School Improvement Institute&#10;The Institute was established to provide customized support to school leadership teams to improve school performance. For more information, please visit the Leading for School Improvement Resource page to locate materials and resources.&#10;Promising Principals Academy&#10;The year-long Academy is designed to equip participants with the skills and knowledge to successfully transitions to the principalship. For more information, please access the Promising Principals Academy Resource page to locate materials and resources."/>
          <p:cNvPicPr>
            <a:picLocks noChangeAspect="1"/>
          </p:cNvPicPr>
          <p:nvPr/>
        </p:nvPicPr>
        <p:blipFill rotWithShape="1">
          <a:blip r:embed="rId4"/>
          <a:srcRect l="61026" t="14492" r="11579" b="24035"/>
          <a:stretch/>
        </p:blipFill>
        <p:spPr>
          <a:xfrm>
            <a:off x="1711401" y="2147545"/>
            <a:ext cx="5053263" cy="3189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ight Arrow 3" descr="Arrow pointing to principal Supervisor meetings portion of the Maryland Resource Hub Home Page Image"/>
          <p:cNvSpPr/>
          <p:nvPr/>
        </p:nvSpPr>
        <p:spPr>
          <a:xfrm rot="9327368">
            <a:off x="6488671" y="3235305"/>
            <a:ext cx="1063824" cy="299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a:endParaRPr>
          </a:p>
        </p:txBody>
      </p:sp>
      <p:sp>
        <p:nvSpPr>
          <p:cNvPr id="7" name="TextBox 6">
            <a:extLst>
              <a:ext uri="{FF2B5EF4-FFF2-40B4-BE49-F238E27FC236}">
                <a16:creationId xmlns:a16="http://schemas.microsoft.com/office/drawing/2014/main" id="{A96AC15E-0002-417F-B139-9C8C7AD22797}"/>
              </a:ext>
            </a:extLst>
          </p:cNvPr>
          <p:cNvSpPr txBox="1"/>
          <p:nvPr/>
        </p:nvSpPr>
        <p:spPr>
          <a:xfrm>
            <a:off x="7877677" y="2797250"/>
            <a:ext cx="2653846" cy="191590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Wingdings"/>
              <a:buChar char="ü"/>
            </a:pPr>
            <a:r>
              <a:rPr lang="en-US" sz="3000" dirty="0">
                <a:solidFill>
                  <a:prstClr val="black"/>
                </a:solidFill>
                <a:latin typeface="Calibri"/>
                <a:cs typeface="Arial"/>
              </a:rPr>
              <a:t>PowerPoint presentations​</a:t>
            </a:r>
            <a:endParaRPr lang="en-US" sz="3000" dirty="0">
              <a:solidFill>
                <a:prstClr val="black"/>
              </a:solidFill>
              <a:latin typeface="Calibri"/>
              <a:cs typeface="Calibri"/>
            </a:endParaRPr>
          </a:p>
          <a:p>
            <a:pPr marL="257175" indent="-257175">
              <a:buFont typeface="Wingdings"/>
              <a:buChar char="ü"/>
            </a:pPr>
            <a:r>
              <a:rPr lang="en-US" sz="3000" dirty="0">
                <a:solidFill>
                  <a:prstClr val="black"/>
                </a:solidFill>
                <a:latin typeface="Calibri"/>
                <a:cs typeface="Arial"/>
              </a:rPr>
              <a:t>Supporting Resources</a:t>
            </a:r>
            <a:endParaRPr lang="en-US" sz="3000" dirty="0">
              <a:solidFill>
                <a:prstClr val="black"/>
              </a:solidFill>
              <a:latin typeface="Calibri"/>
              <a:cs typeface="Calibri"/>
            </a:endParaRPr>
          </a:p>
        </p:txBody>
      </p:sp>
      <p:pic>
        <p:nvPicPr>
          <p:cNvPr id="8" name="Picture 7" descr="Maryland State Department of Education Equity and Excellence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751" y="5445843"/>
            <a:ext cx="900113" cy="442055"/>
          </a:xfrm>
          <a:prstGeom prst="rect">
            <a:avLst/>
          </a:prstGeom>
        </p:spPr>
      </p:pic>
    </p:spTree>
    <p:extLst>
      <p:ext uri="{BB962C8B-B14F-4D97-AF65-F5344CB8AC3E}">
        <p14:creationId xmlns:p14="http://schemas.microsoft.com/office/powerpoint/2010/main" val="2488201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661" y="365125"/>
            <a:ext cx="8925840" cy="649224"/>
          </a:xfrm>
        </p:spPr>
        <p:txBody>
          <a:bodyPr/>
          <a:lstStyle/>
          <a:p>
            <a:r>
              <a:rPr lang="en-US" dirty="0" smtClean="0"/>
              <a:t>Science Student Learning Objectives Elements</a:t>
            </a:r>
            <a:endParaRPr lang="en-US" dirty="0"/>
          </a:p>
        </p:txBody>
      </p:sp>
      <p:pic>
        <p:nvPicPr>
          <p:cNvPr id="3" name="Picture 2" descr="Science Student Learning Objectives Elements Draft&#10;The following core elements help students reach expectations for standards using a toolbox over an instructional interval demonstrating evidence of growth. In a circle around students doing a science experiment. &#10;Helping Students-Identifies and describes target group based on historical and current data.&#10;Using a Toolbox-Describes how key evidence-based strategies, identified resources and targeted professional learning will be used to reach performance expectations.&#10;Over an Instructional Interval-Articulates the length of time required to meet the performance expectations with respect to depth and complexity.&#10;Demonstrating Evidence of Growth-Provides for all students to demonstrate the performance expectations and includes success criteria for three-dimensional tasks.&#10;For Standards-Select performance expectations from NGSS, for which all three dimensions of instruction can be measured. &#10;Reach Expectations-Quantifies intended learning that demonstrates high growth from the beginning to the end of the interval. &#10;Maryland State Department of Education Equity and Excellence Logo&#10;Summer 2018&#10;CTAC Community Training and Assistance Center"/>
          <p:cNvPicPr>
            <a:picLocks noChangeAspect="1"/>
          </p:cNvPicPr>
          <p:nvPr/>
        </p:nvPicPr>
        <p:blipFill>
          <a:blip r:embed="rId3"/>
          <a:stretch>
            <a:fillRect/>
          </a:stretch>
        </p:blipFill>
        <p:spPr>
          <a:xfrm>
            <a:off x="2059661" y="30398"/>
            <a:ext cx="8925840" cy="6827601"/>
          </a:xfrm>
          <a:prstGeom prst="rect">
            <a:avLst/>
          </a:prstGeom>
        </p:spPr>
      </p:pic>
    </p:spTree>
    <p:extLst>
      <p:ext uri="{BB962C8B-B14F-4D97-AF65-F5344CB8AC3E}">
        <p14:creationId xmlns:p14="http://schemas.microsoft.com/office/powerpoint/2010/main" val="2160975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a Science Student Learning Objective</a:t>
            </a:r>
            <a:endParaRPr lang="en-US" dirty="0"/>
          </a:p>
        </p:txBody>
      </p:sp>
      <p:sp>
        <p:nvSpPr>
          <p:cNvPr id="3" name="TextBox 2"/>
          <p:cNvSpPr txBox="1"/>
          <p:nvPr/>
        </p:nvSpPr>
        <p:spPr>
          <a:xfrm>
            <a:off x="96838" y="854333"/>
            <a:ext cx="7932738" cy="4832092"/>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Each group is to answer the following questions based upon their assigned element:</a:t>
            </a:r>
          </a:p>
          <a:p>
            <a:pPr marL="914400" lvl="1"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What does this element focus on and why is it important?</a:t>
            </a:r>
          </a:p>
          <a:p>
            <a:pPr marL="914400" lvl="1"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From our equity discussion what strategies can you employ to ensure that this element is designed with all students in mind?</a:t>
            </a:r>
            <a:r>
              <a:rPr lang="en-US" sz="2800" dirty="0">
                <a:latin typeface="Calibri" panose="020F0502020204030204" pitchFamily="34" charset="0"/>
                <a:cs typeface="Calibri" panose="020F0502020204030204" pitchFamily="34" charset="0"/>
              </a:rPr>
              <a:t> </a:t>
            </a:r>
            <a:endParaRPr lang="en-US" sz="2800" dirty="0" smtClean="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How </a:t>
            </a:r>
            <a:r>
              <a:rPr lang="en-US" sz="2800" dirty="0">
                <a:latin typeface="Calibri" panose="020F0502020204030204" pitchFamily="34" charset="0"/>
                <a:cs typeface="Calibri" panose="020F0502020204030204" pitchFamily="34" charset="0"/>
              </a:rPr>
              <a:t>is your current SLO designed for your classroom, department, or school to demonstrate equitable instructional practices?</a:t>
            </a:r>
          </a:p>
          <a:p>
            <a:pPr marL="914400" lvl="1"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pic>
        <p:nvPicPr>
          <p:cNvPr id="4" name="Picture 3" descr="Cartoon of two butterflies talking about a caterpillar saying Ned's Always Been Afraid of Change...&#10;The caterpillar is very grumpy.&#10;"/>
          <p:cNvPicPr>
            <a:picLocks noChangeAspect="1"/>
          </p:cNvPicPr>
          <p:nvPr/>
        </p:nvPicPr>
        <p:blipFill>
          <a:blip r:embed="rId2"/>
          <a:stretch>
            <a:fillRect/>
          </a:stretch>
        </p:blipFill>
        <p:spPr>
          <a:xfrm>
            <a:off x="8313737" y="854333"/>
            <a:ext cx="3781425" cy="4514850"/>
          </a:xfrm>
          <a:prstGeom prst="rect">
            <a:avLst/>
          </a:prstGeom>
        </p:spPr>
      </p:pic>
    </p:spTree>
    <p:extLst>
      <p:ext uri="{BB962C8B-B14F-4D97-AF65-F5344CB8AC3E}">
        <p14:creationId xmlns:p14="http://schemas.microsoft.com/office/powerpoint/2010/main" val="1492825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orative"/>
          <p:cNvPicPr/>
          <p:nvPr/>
        </p:nvPicPr>
        <p:blipFill>
          <a:blip r:embed="rId3">
            <a:extLst>
              <a:ext uri="{28A0092B-C50C-407E-A947-70E740481C1C}">
                <a14:useLocalDpi xmlns:a14="http://schemas.microsoft.com/office/drawing/2010/main" val="0"/>
              </a:ext>
            </a:extLst>
          </a:blip>
          <a:srcRect/>
          <a:stretch>
            <a:fillRect/>
          </a:stretch>
        </p:blipFill>
        <p:spPr bwMode="auto">
          <a:xfrm>
            <a:off x="380999" y="1368696"/>
            <a:ext cx="3314701" cy="2809603"/>
          </a:xfrm>
          <a:prstGeom prst="rect">
            <a:avLst/>
          </a:prstGeom>
          <a:noFill/>
          <a:ln>
            <a:noFill/>
          </a:ln>
        </p:spPr>
      </p:pic>
      <p:sp>
        <p:nvSpPr>
          <p:cNvPr id="2" name="Title 1"/>
          <p:cNvSpPr>
            <a:spLocks noGrp="1"/>
          </p:cNvSpPr>
          <p:nvPr>
            <p:ph type="title"/>
          </p:nvPr>
        </p:nvSpPr>
        <p:spPr>
          <a:xfrm>
            <a:off x="4831306" y="1688960"/>
            <a:ext cx="6979693" cy="849526"/>
          </a:xfrm>
        </p:spPr>
        <p:txBody>
          <a:bodyPr/>
          <a:lstStyle/>
          <a:p>
            <a:pPr algn="l"/>
            <a:r>
              <a:rPr lang="en-US" sz="4400" dirty="0">
                <a:solidFill>
                  <a:schemeClr val="tx1"/>
                </a:solidFill>
                <a:ea typeface="Times New Roman" panose="02020603050405020304" pitchFamily="18" charset="0"/>
              </a:rPr>
              <a:t>Students</a:t>
            </a:r>
            <a:r>
              <a:rPr lang="en-US" sz="3200" dirty="0">
                <a:ea typeface="Times New Roman" panose="02020603050405020304" pitchFamily="18" charset="0"/>
              </a:rPr>
              <a:t/>
            </a:r>
            <a:br>
              <a:rPr lang="en-US" sz="3200" dirty="0">
                <a:ea typeface="Times New Roman" panose="02020603050405020304" pitchFamily="18" charset="0"/>
              </a:rPr>
            </a:br>
            <a:endParaRPr lang="en-US" dirty="0"/>
          </a:p>
        </p:txBody>
      </p:sp>
      <p:sp>
        <p:nvSpPr>
          <p:cNvPr id="4" name="Rectangle 3"/>
          <p:cNvSpPr/>
          <p:nvPr/>
        </p:nvSpPr>
        <p:spPr>
          <a:xfrm>
            <a:off x="4725126" y="2011157"/>
            <a:ext cx="5213532" cy="1890069"/>
          </a:xfrm>
          <a:prstGeom prst="rect">
            <a:avLst/>
          </a:prstGeom>
        </p:spPr>
        <p:txBody>
          <a:bodyPr wrap="square">
            <a:spAutoFit/>
          </a:bodyPr>
          <a:lstStyle/>
          <a:p>
            <a:pPr>
              <a:lnSpc>
                <a:spcPct val="110000"/>
              </a:lnSpc>
            </a:pPr>
            <a:r>
              <a:rPr lang="en-US" sz="3600" dirty="0" smtClean="0">
                <a:solidFill>
                  <a:srgbClr val="595959"/>
                </a:solidFill>
                <a:latin typeface="Calibri Light" panose="020F0302020204030204" pitchFamily="34" charset="0"/>
                <a:ea typeface="Times New Roman" panose="02020603050405020304" pitchFamily="18" charset="0"/>
                <a:cs typeface="Times New Roman" panose="02020603050405020304" pitchFamily="18" charset="0"/>
              </a:rPr>
              <a:t>Identifies </a:t>
            </a:r>
            <a:r>
              <a:rPr lang="en-US" sz="3600" dirty="0">
                <a:solidFill>
                  <a:srgbClr val="595959"/>
                </a:solidFill>
                <a:latin typeface="Calibri Light" panose="020F0302020204030204" pitchFamily="34" charset="0"/>
                <a:ea typeface="Times New Roman" panose="02020603050405020304" pitchFamily="18" charset="0"/>
                <a:cs typeface="Times New Roman" panose="02020603050405020304" pitchFamily="18" charset="0"/>
              </a:rPr>
              <a:t>and describes target group based on historical and current data</a:t>
            </a:r>
            <a:r>
              <a:rPr lang="en-US" sz="3600" b="1" i="1" dirty="0">
                <a:solidFill>
                  <a:srgbClr val="595959"/>
                </a:solidFill>
                <a:latin typeface="Calibri Light" panose="020F0302020204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572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orative"/>
          <p:cNvPicPr/>
          <p:nvPr/>
        </p:nvPicPr>
        <p:blipFill>
          <a:blip r:embed="rId3">
            <a:extLst>
              <a:ext uri="{28A0092B-C50C-407E-A947-70E740481C1C}">
                <a14:useLocalDpi xmlns:a14="http://schemas.microsoft.com/office/drawing/2010/main" val="0"/>
              </a:ext>
            </a:extLst>
          </a:blip>
          <a:srcRect/>
          <a:stretch>
            <a:fillRect/>
          </a:stretch>
        </p:blipFill>
        <p:spPr bwMode="auto">
          <a:xfrm>
            <a:off x="1353458" y="2169453"/>
            <a:ext cx="1836906" cy="1756816"/>
          </a:xfrm>
          <a:prstGeom prst="rect">
            <a:avLst/>
          </a:prstGeom>
          <a:noFill/>
          <a:ln>
            <a:noFill/>
          </a:ln>
        </p:spPr>
      </p:pic>
      <p:sp>
        <p:nvSpPr>
          <p:cNvPr id="2" name="Title 1"/>
          <p:cNvSpPr>
            <a:spLocks noGrp="1"/>
          </p:cNvSpPr>
          <p:nvPr>
            <p:ph type="title"/>
          </p:nvPr>
        </p:nvSpPr>
        <p:spPr>
          <a:xfrm>
            <a:off x="67101" y="1872137"/>
            <a:ext cx="11430000" cy="649224"/>
          </a:xfrm>
        </p:spPr>
        <p:txBody>
          <a:bodyPr/>
          <a:lstStyle/>
          <a:p>
            <a:r>
              <a:rPr lang="en-US" sz="4400" dirty="0" smtClean="0">
                <a:solidFill>
                  <a:schemeClr val="tx1"/>
                </a:solidFill>
              </a:rPr>
              <a:t>Expectations</a:t>
            </a:r>
            <a:endParaRPr lang="en-US" sz="4400" dirty="0">
              <a:solidFill>
                <a:schemeClr val="tx1"/>
              </a:solidFill>
            </a:endParaRPr>
          </a:p>
        </p:txBody>
      </p:sp>
      <p:sp>
        <p:nvSpPr>
          <p:cNvPr id="4" name="Rectangle 3"/>
          <p:cNvSpPr/>
          <p:nvPr/>
        </p:nvSpPr>
        <p:spPr>
          <a:xfrm>
            <a:off x="4205436" y="1573578"/>
            <a:ext cx="6096000" cy="3108864"/>
          </a:xfrm>
          <a:prstGeom prst="rect">
            <a:avLst/>
          </a:prstGeom>
        </p:spPr>
        <p:txBody>
          <a:bodyPr>
            <a:spAutoFit/>
          </a:bodyPr>
          <a:lstStyle/>
          <a:p>
            <a:pPr>
              <a:lnSpc>
                <a:spcPct val="110000"/>
              </a:lnSpc>
            </a:pPr>
            <a:endParaRPr lang="en-US" sz="3600" dirty="0" smtClean="0">
              <a:solidFill>
                <a:srgbClr val="595959"/>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10000"/>
              </a:lnSpc>
            </a:pPr>
            <a:r>
              <a:rPr lang="en-US" sz="3600" dirty="0" smtClean="0">
                <a:solidFill>
                  <a:srgbClr val="595959"/>
                </a:solidFill>
                <a:latin typeface="Calibri Light" panose="020F0302020204030204" pitchFamily="34" charset="0"/>
                <a:ea typeface="Times New Roman" panose="02020603050405020304" pitchFamily="18" charset="0"/>
                <a:cs typeface="Times New Roman" panose="02020603050405020304" pitchFamily="18" charset="0"/>
              </a:rPr>
              <a:t>Quantifies </a:t>
            </a:r>
            <a:r>
              <a:rPr lang="en-US" sz="3600" dirty="0">
                <a:solidFill>
                  <a:srgbClr val="595959"/>
                </a:solidFill>
                <a:latin typeface="Calibri Light" panose="020F0302020204030204" pitchFamily="34" charset="0"/>
                <a:ea typeface="Times New Roman" panose="02020603050405020304" pitchFamily="18" charset="0"/>
                <a:cs typeface="Times New Roman" panose="02020603050405020304" pitchFamily="18" charset="0"/>
              </a:rPr>
              <a:t>intended learning that demonstrates measured growth from the beginning to the end of the interval.</a:t>
            </a:r>
          </a:p>
        </p:txBody>
      </p:sp>
    </p:spTree>
    <p:extLst>
      <p:ext uri="{BB962C8B-B14F-4D97-AF65-F5344CB8AC3E}">
        <p14:creationId xmlns:p14="http://schemas.microsoft.com/office/powerpoint/2010/main" val="3829245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orative"/>
          <p:cNvPicPr>
            <a:picLocks noChangeAspect="1"/>
          </p:cNvPicPr>
          <p:nvPr/>
        </p:nvPicPr>
        <p:blipFill>
          <a:blip r:embed="rId3"/>
          <a:stretch>
            <a:fillRect/>
          </a:stretch>
        </p:blipFill>
        <p:spPr>
          <a:xfrm>
            <a:off x="976085" y="2340474"/>
            <a:ext cx="1914728" cy="2140567"/>
          </a:xfrm>
          <a:prstGeom prst="rect">
            <a:avLst/>
          </a:prstGeom>
        </p:spPr>
      </p:pic>
      <p:sp>
        <p:nvSpPr>
          <p:cNvPr id="2" name="Title 1"/>
          <p:cNvSpPr>
            <a:spLocks noGrp="1"/>
          </p:cNvSpPr>
          <p:nvPr>
            <p:ph type="title"/>
          </p:nvPr>
        </p:nvSpPr>
        <p:spPr>
          <a:xfrm>
            <a:off x="-724469" y="2166629"/>
            <a:ext cx="11430000" cy="649224"/>
          </a:xfrm>
        </p:spPr>
        <p:txBody>
          <a:bodyPr/>
          <a:lstStyle/>
          <a:p>
            <a:r>
              <a:rPr lang="en-US" sz="4400" dirty="0" smtClean="0">
                <a:solidFill>
                  <a:schemeClr val="tx1"/>
                </a:solidFill>
              </a:rPr>
              <a:t>Standards</a:t>
            </a:r>
            <a:endParaRPr lang="en-US" dirty="0">
              <a:solidFill>
                <a:schemeClr val="tx1"/>
              </a:solidFill>
            </a:endParaRPr>
          </a:p>
        </p:txBody>
      </p:sp>
      <p:sp>
        <p:nvSpPr>
          <p:cNvPr id="4" name="Rectangle 3"/>
          <p:cNvSpPr/>
          <p:nvPr/>
        </p:nvSpPr>
        <p:spPr>
          <a:xfrm>
            <a:off x="3749318" y="1940153"/>
            <a:ext cx="6096000" cy="3108864"/>
          </a:xfrm>
          <a:prstGeom prst="rect">
            <a:avLst/>
          </a:prstGeom>
        </p:spPr>
        <p:txBody>
          <a:bodyPr>
            <a:spAutoFit/>
          </a:bodyPr>
          <a:lstStyle/>
          <a:p>
            <a:pPr>
              <a:lnSpc>
                <a:spcPct val="110000"/>
              </a:lnSpc>
            </a:pPr>
            <a:endPar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endParaRPr>
          </a:p>
          <a:p>
            <a:pPr>
              <a:lnSpc>
                <a:spcPct val="110000"/>
              </a:lnSpc>
            </a:pPr>
            <a:r>
              <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rPr>
              <a:t>Selects </a:t>
            </a:r>
            <a:r>
              <a:rPr lang="en-US" sz="3600" dirty="0">
                <a:solidFill>
                  <a:srgbClr val="595959"/>
                </a:solidFill>
                <a:latin typeface="Calibri" panose="020F0502020204030204" pitchFamily="34" charset="0"/>
                <a:ea typeface="Times New Roman" panose="02020603050405020304" pitchFamily="18" charset="0"/>
                <a:cs typeface="Calibri" panose="020F0502020204030204" pitchFamily="34" charset="0"/>
              </a:rPr>
              <a:t>performance expectations from NGSS, for which all three dimensions of instruction can be measured.</a:t>
            </a:r>
          </a:p>
        </p:txBody>
      </p:sp>
    </p:spTree>
    <p:extLst>
      <p:ext uri="{BB962C8B-B14F-4D97-AF65-F5344CB8AC3E}">
        <p14:creationId xmlns:p14="http://schemas.microsoft.com/office/powerpoint/2010/main" val="2687854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orative"/>
          <p:cNvPicPr>
            <a:picLocks noChangeAspect="1"/>
          </p:cNvPicPr>
          <p:nvPr/>
        </p:nvPicPr>
        <p:blipFill>
          <a:blip r:embed="rId3"/>
          <a:stretch>
            <a:fillRect/>
          </a:stretch>
        </p:blipFill>
        <p:spPr>
          <a:xfrm>
            <a:off x="1034142" y="2031909"/>
            <a:ext cx="2167647" cy="1889744"/>
          </a:xfrm>
          <a:prstGeom prst="rect">
            <a:avLst/>
          </a:prstGeom>
        </p:spPr>
      </p:pic>
      <p:sp>
        <p:nvSpPr>
          <p:cNvPr id="2" name="Title 1"/>
          <p:cNvSpPr>
            <a:spLocks noGrp="1"/>
          </p:cNvSpPr>
          <p:nvPr>
            <p:ph type="title"/>
          </p:nvPr>
        </p:nvSpPr>
        <p:spPr>
          <a:xfrm>
            <a:off x="4148919" y="1265877"/>
            <a:ext cx="6679442" cy="649224"/>
          </a:xfrm>
        </p:spPr>
        <p:txBody>
          <a:bodyPr/>
          <a:lstStyle/>
          <a:p>
            <a:pPr algn="l"/>
            <a:r>
              <a:rPr lang="en-US" sz="4400" dirty="0">
                <a:solidFill>
                  <a:schemeClr val="tx1"/>
                </a:solidFill>
                <a:ea typeface="Times New Roman" panose="02020603050405020304" pitchFamily="18" charset="0"/>
              </a:rPr>
              <a:t>Toolbox</a:t>
            </a:r>
            <a:br>
              <a:rPr lang="en-US" sz="4400" dirty="0">
                <a:solidFill>
                  <a:schemeClr val="tx1"/>
                </a:solidFill>
                <a:ea typeface="Times New Roman" panose="02020603050405020304" pitchFamily="18" charset="0"/>
              </a:rPr>
            </a:br>
            <a:endParaRPr lang="en-US" sz="4400" dirty="0">
              <a:solidFill>
                <a:schemeClr val="tx1"/>
              </a:solidFill>
            </a:endParaRPr>
          </a:p>
        </p:txBody>
      </p:sp>
      <p:sp>
        <p:nvSpPr>
          <p:cNvPr id="5" name="Rectangle 4"/>
          <p:cNvSpPr/>
          <p:nvPr/>
        </p:nvSpPr>
        <p:spPr>
          <a:xfrm>
            <a:off x="4034972" y="1015681"/>
            <a:ext cx="6096000" cy="4327660"/>
          </a:xfrm>
          <a:prstGeom prst="rect">
            <a:avLst/>
          </a:prstGeom>
        </p:spPr>
        <p:txBody>
          <a:bodyPr>
            <a:spAutoFit/>
          </a:bodyPr>
          <a:lstStyle/>
          <a:p>
            <a:pPr>
              <a:lnSpc>
                <a:spcPct val="110000"/>
              </a:lnSpc>
            </a:pPr>
            <a:endPar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endParaRPr>
          </a:p>
          <a:p>
            <a:pPr>
              <a:lnSpc>
                <a:spcPct val="110000"/>
              </a:lnSpc>
            </a:pPr>
            <a:r>
              <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rPr>
              <a:t>Describes </a:t>
            </a:r>
            <a:r>
              <a:rPr lang="en-US" sz="3600" dirty="0">
                <a:solidFill>
                  <a:srgbClr val="595959"/>
                </a:solidFill>
                <a:latin typeface="Calibri" panose="020F0502020204030204" pitchFamily="34" charset="0"/>
                <a:ea typeface="Times New Roman" panose="02020603050405020304" pitchFamily="18" charset="0"/>
                <a:cs typeface="Calibri" panose="020F0502020204030204" pitchFamily="34" charset="0"/>
              </a:rPr>
              <a:t>how key evidence-based strategies, identified resources, and </a:t>
            </a:r>
            <a:r>
              <a:rPr lang="en-US" sz="3600" spc="-20" dirty="0">
                <a:solidFill>
                  <a:srgbClr val="595959"/>
                </a:solidFill>
                <a:latin typeface="Calibri" panose="020F0502020204030204" pitchFamily="34" charset="0"/>
                <a:ea typeface="Times New Roman" panose="02020603050405020304" pitchFamily="18" charset="0"/>
                <a:cs typeface="Calibri" panose="020F0502020204030204" pitchFamily="34" charset="0"/>
              </a:rPr>
              <a:t>targeted professional learning will be used to reach performance expectations.</a:t>
            </a:r>
            <a:endParaRPr lang="en-US" sz="3600" dirty="0">
              <a:solidFill>
                <a:srgbClr val="595959"/>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14067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orative"/>
          <p:cNvPicPr>
            <a:picLocks noChangeAspect="1"/>
          </p:cNvPicPr>
          <p:nvPr/>
        </p:nvPicPr>
        <p:blipFill>
          <a:blip r:embed="rId3"/>
          <a:stretch>
            <a:fillRect/>
          </a:stretch>
        </p:blipFill>
        <p:spPr>
          <a:xfrm>
            <a:off x="889000" y="1935629"/>
            <a:ext cx="1973094" cy="1973094"/>
          </a:xfrm>
          <a:prstGeom prst="rect">
            <a:avLst/>
          </a:prstGeom>
        </p:spPr>
      </p:pic>
      <p:sp>
        <p:nvSpPr>
          <p:cNvPr id="2" name="Title 1"/>
          <p:cNvSpPr>
            <a:spLocks noGrp="1"/>
          </p:cNvSpPr>
          <p:nvPr>
            <p:ph type="title"/>
          </p:nvPr>
        </p:nvSpPr>
        <p:spPr>
          <a:xfrm>
            <a:off x="3794078" y="1570073"/>
            <a:ext cx="8139752" cy="649224"/>
          </a:xfrm>
        </p:spPr>
        <p:txBody>
          <a:bodyPr/>
          <a:lstStyle/>
          <a:p>
            <a:pPr algn="l"/>
            <a:r>
              <a:rPr lang="en-US" sz="4400" dirty="0">
                <a:solidFill>
                  <a:schemeClr val="tx1"/>
                </a:solidFill>
                <a:ea typeface="Times New Roman" panose="02020603050405020304" pitchFamily="18" charset="0"/>
              </a:rPr>
              <a:t>Instructional Interval</a:t>
            </a:r>
            <a:br>
              <a:rPr lang="en-US" sz="4400" dirty="0">
                <a:solidFill>
                  <a:schemeClr val="tx1"/>
                </a:solidFill>
                <a:ea typeface="Times New Roman" panose="02020603050405020304" pitchFamily="18" charset="0"/>
              </a:rPr>
            </a:br>
            <a:endParaRPr lang="en-US" sz="4400" dirty="0">
              <a:solidFill>
                <a:schemeClr val="tx1"/>
              </a:solidFill>
            </a:endParaRPr>
          </a:p>
        </p:txBody>
      </p:sp>
      <p:sp>
        <p:nvSpPr>
          <p:cNvPr id="4" name="Rectangle 3"/>
          <p:cNvSpPr/>
          <p:nvPr/>
        </p:nvSpPr>
        <p:spPr>
          <a:xfrm>
            <a:off x="3680143" y="1224429"/>
            <a:ext cx="6096000" cy="3718262"/>
          </a:xfrm>
          <a:prstGeom prst="rect">
            <a:avLst/>
          </a:prstGeom>
        </p:spPr>
        <p:txBody>
          <a:bodyPr>
            <a:spAutoFit/>
          </a:bodyPr>
          <a:lstStyle/>
          <a:p>
            <a:pPr>
              <a:lnSpc>
                <a:spcPct val="110000"/>
              </a:lnSpc>
            </a:pPr>
            <a:endPar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endParaRPr>
          </a:p>
          <a:p>
            <a:pPr>
              <a:lnSpc>
                <a:spcPct val="110000"/>
              </a:lnSpc>
            </a:pPr>
            <a:r>
              <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rPr>
              <a:t>Articulates </a:t>
            </a:r>
            <a:r>
              <a:rPr lang="en-US" sz="3600" dirty="0">
                <a:solidFill>
                  <a:srgbClr val="595959"/>
                </a:solidFill>
                <a:latin typeface="Calibri" panose="020F0502020204030204" pitchFamily="34" charset="0"/>
                <a:ea typeface="Times New Roman" panose="02020603050405020304" pitchFamily="18" charset="0"/>
                <a:cs typeface="Calibri" panose="020F0502020204030204" pitchFamily="34" charset="0"/>
              </a:rPr>
              <a:t>the length of time required to meet the performance expectations with respect to depth and complexity.</a:t>
            </a:r>
          </a:p>
        </p:txBody>
      </p:sp>
    </p:spTree>
    <p:extLst>
      <p:ext uri="{BB962C8B-B14F-4D97-AF65-F5344CB8AC3E}">
        <p14:creationId xmlns:p14="http://schemas.microsoft.com/office/powerpoint/2010/main" val="3242803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corative"/>
          <p:cNvPicPr/>
          <p:nvPr/>
        </p:nvPicPr>
        <p:blipFill>
          <a:blip r:embed="rId3">
            <a:extLst>
              <a:ext uri="{28A0092B-C50C-407E-A947-70E740481C1C}">
                <a14:useLocalDpi xmlns:a14="http://schemas.microsoft.com/office/drawing/2010/main" val="0"/>
              </a:ext>
            </a:extLst>
          </a:blip>
          <a:srcRect/>
          <a:stretch>
            <a:fillRect/>
          </a:stretch>
        </p:blipFill>
        <p:spPr bwMode="auto">
          <a:xfrm>
            <a:off x="787400" y="1923856"/>
            <a:ext cx="2070370" cy="2187392"/>
          </a:xfrm>
          <a:prstGeom prst="rect">
            <a:avLst/>
          </a:prstGeom>
          <a:noFill/>
          <a:ln>
            <a:noFill/>
          </a:ln>
        </p:spPr>
      </p:pic>
      <p:sp>
        <p:nvSpPr>
          <p:cNvPr id="2" name="Title 1"/>
          <p:cNvSpPr>
            <a:spLocks noGrp="1"/>
          </p:cNvSpPr>
          <p:nvPr>
            <p:ph type="title"/>
          </p:nvPr>
        </p:nvSpPr>
        <p:spPr>
          <a:xfrm>
            <a:off x="3889611" y="1357973"/>
            <a:ext cx="7880445" cy="649224"/>
          </a:xfrm>
        </p:spPr>
        <p:txBody>
          <a:bodyPr/>
          <a:lstStyle/>
          <a:p>
            <a:pPr algn="l"/>
            <a:r>
              <a:rPr lang="en-US" sz="4400" dirty="0">
                <a:solidFill>
                  <a:schemeClr val="tx1"/>
                </a:solidFill>
                <a:ea typeface="Times New Roman" panose="02020603050405020304" pitchFamily="18" charset="0"/>
              </a:rPr>
              <a:t>Evidence of Growth </a:t>
            </a:r>
            <a:endParaRPr lang="en-US" sz="4400" dirty="0">
              <a:solidFill>
                <a:schemeClr val="tx1"/>
              </a:solidFill>
            </a:endParaRPr>
          </a:p>
        </p:txBody>
      </p:sp>
      <p:sp>
        <p:nvSpPr>
          <p:cNvPr id="4" name="Rectangle 3"/>
          <p:cNvSpPr/>
          <p:nvPr/>
        </p:nvSpPr>
        <p:spPr>
          <a:xfrm>
            <a:off x="3787303" y="1235141"/>
            <a:ext cx="6096000" cy="3718262"/>
          </a:xfrm>
          <a:prstGeom prst="rect">
            <a:avLst/>
          </a:prstGeom>
        </p:spPr>
        <p:txBody>
          <a:bodyPr>
            <a:spAutoFit/>
          </a:bodyPr>
          <a:lstStyle/>
          <a:p>
            <a:pPr>
              <a:lnSpc>
                <a:spcPct val="110000"/>
              </a:lnSpc>
            </a:pPr>
            <a:endPar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endParaRPr>
          </a:p>
          <a:p>
            <a:pPr>
              <a:lnSpc>
                <a:spcPct val="110000"/>
              </a:lnSpc>
            </a:pPr>
            <a:r>
              <a:rPr lang="en-US" sz="3600" dirty="0" smtClean="0">
                <a:solidFill>
                  <a:srgbClr val="595959"/>
                </a:solidFill>
                <a:latin typeface="Calibri" panose="020F0502020204030204" pitchFamily="34" charset="0"/>
                <a:ea typeface="Times New Roman" panose="02020603050405020304" pitchFamily="18" charset="0"/>
                <a:cs typeface="Calibri" panose="020F0502020204030204" pitchFamily="34" charset="0"/>
              </a:rPr>
              <a:t>Provides </a:t>
            </a:r>
            <a:r>
              <a:rPr lang="en-US" sz="3600" dirty="0">
                <a:solidFill>
                  <a:srgbClr val="595959"/>
                </a:solidFill>
                <a:latin typeface="Calibri" panose="020F0502020204030204" pitchFamily="34" charset="0"/>
                <a:ea typeface="Times New Roman" panose="02020603050405020304" pitchFamily="18" charset="0"/>
                <a:cs typeface="Calibri" panose="020F0502020204030204" pitchFamily="34" charset="0"/>
              </a:rPr>
              <a:t>opportunities for all students to demonstrate the performance expectations and includes success criteria for three-dimensional tasks.</a:t>
            </a:r>
          </a:p>
        </p:txBody>
      </p:sp>
    </p:spTree>
    <p:extLst>
      <p:ext uri="{BB962C8B-B14F-4D97-AF65-F5344CB8AC3E}">
        <p14:creationId xmlns:p14="http://schemas.microsoft.com/office/powerpoint/2010/main" val="1585555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Learning Objective Samples</a:t>
            </a:r>
            <a:endParaRPr lang="en-US" dirty="0"/>
          </a:p>
        </p:txBody>
      </p:sp>
      <p:sp>
        <p:nvSpPr>
          <p:cNvPr id="3" name="TextBox 2"/>
          <p:cNvSpPr txBox="1"/>
          <p:nvPr/>
        </p:nvSpPr>
        <p:spPr>
          <a:xfrm>
            <a:off x="381000" y="1344549"/>
            <a:ext cx="5765800" cy="3108543"/>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Review one of the SLOs on your table and use the design tool to analyze the SLO </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Identify areas to strengthen the SLO</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How is equity present or absent in this SLO</a:t>
            </a:r>
            <a:endParaRPr lang="en-US" sz="2800" dirty="0">
              <a:latin typeface="Calibri" panose="020F0502020204030204" pitchFamily="34" charset="0"/>
              <a:cs typeface="Calibri" panose="020F0502020204030204" pitchFamily="34" charset="0"/>
            </a:endParaRPr>
          </a:p>
        </p:txBody>
      </p:sp>
      <p:pic>
        <p:nvPicPr>
          <p:cNvPr id="4" name="Picture 3" descr="Design Tool for Science Student Learning Objectives&#10;A tool to reflect on and guide collaboration around specific actions that lead to higher quality SLOs&#10;There are four design levels for the following topics:&#10;Students: 1-Identify the selected students 2-Describe students strengths and needs 3-Incorporate multiple data sets to corroborate students’ strengths and needs 4-Describe students’’ experiences and interests.&#10;Expectations: 1-Set goals for individual students2-Clarify expected amount of growth 3-Set high expectations 4-Justify targets with rationale&#10;Standards: 1-Cite performance expectations from the NGSS 2-Focus the content on pivotal performance expectations 3-Explain why these are most important 4-Ensure 3-D coherence&#10;Toolbox: 1-Edntify student supports and teacher resources 2-Plan to monitor student progress over time 3-Descrive the effective instructional strategies 4-Convey anticipated professional learning&#10;Instructional Interval 1-Pick start and end dates 2-Quantify the instructional time period 3-Justify the duration of instruction 4-Artiulate a storyline&#10;Evidence of Growth 1-Name summative growth measures 2-Ensure alignment to performance expectations 3-Emulate 3-D tasks 4-Measure in more than one way&#10;Maryland State Department of Education Equity and Excellence Logo Summer 2018 CTAC Community Training and Assistance Center Logo&#10;"/>
          <p:cNvPicPr>
            <a:picLocks noChangeAspect="1"/>
          </p:cNvPicPr>
          <p:nvPr/>
        </p:nvPicPr>
        <p:blipFill>
          <a:blip r:embed="rId2"/>
          <a:stretch>
            <a:fillRect/>
          </a:stretch>
        </p:blipFill>
        <p:spPr>
          <a:xfrm>
            <a:off x="6311900" y="1112179"/>
            <a:ext cx="5880100" cy="4554405"/>
          </a:xfrm>
          <a:prstGeom prst="rect">
            <a:avLst/>
          </a:prstGeom>
        </p:spPr>
      </p:pic>
    </p:spTree>
    <p:extLst>
      <p:ext uri="{BB962C8B-B14F-4D97-AF65-F5344CB8AC3E}">
        <p14:creationId xmlns:p14="http://schemas.microsoft.com/office/powerpoint/2010/main" val="2458134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04" y="1716253"/>
            <a:ext cx="3624191" cy="649224"/>
          </a:xfrm>
        </p:spPr>
        <p:txBody>
          <a:bodyPr/>
          <a:lstStyle/>
          <a:p>
            <a:r>
              <a:rPr lang="en-US" dirty="0" smtClean="0"/>
              <a:t>Guide for Developing Quality Science Student Learning Objectives</a:t>
            </a:r>
            <a:endParaRPr lang="en-US" dirty="0"/>
          </a:p>
        </p:txBody>
      </p:sp>
      <p:pic>
        <p:nvPicPr>
          <p:cNvPr id="3" name="Picture 2" descr="Guide for Developing Quality Science Student Learning Objectives&#10;August 2018&#10;Next Generation Science Standards&#10;Md MISA&#10;Achieve&#10;Maryland State Department of Education Equity and Excellence Logo&#10;CTAC Community Training and Assistance Center Logo"/>
          <p:cNvPicPr>
            <a:picLocks noChangeAspect="1"/>
          </p:cNvPicPr>
          <p:nvPr/>
        </p:nvPicPr>
        <p:blipFill>
          <a:blip r:embed="rId3"/>
          <a:stretch>
            <a:fillRect/>
          </a:stretch>
        </p:blipFill>
        <p:spPr>
          <a:xfrm>
            <a:off x="4200525" y="985837"/>
            <a:ext cx="3790950" cy="4886325"/>
          </a:xfrm>
          <a:prstGeom prst="rect">
            <a:avLst/>
          </a:prstGeom>
        </p:spPr>
      </p:pic>
    </p:spTree>
    <p:extLst>
      <p:ext uri="{BB962C8B-B14F-4D97-AF65-F5344CB8AC3E}">
        <p14:creationId xmlns:p14="http://schemas.microsoft.com/office/powerpoint/2010/main" val="2595717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947E-F5D3-BC44-B833-52DA147A4005}"/>
              </a:ext>
            </a:extLst>
          </p:cNvPr>
          <p:cNvSpPr>
            <a:spLocks noGrp="1"/>
          </p:cNvSpPr>
          <p:nvPr>
            <p:ph type="title"/>
          </p:nvPr>
        </p:nvSpPr>
        <p:spPr/>
        <p:txBody>
          <a:bodyPr/>
          <a:lstStyle/>
          <a:p>
            <a:r>
              <a:rPr lang="en-US" dirty="0"/>
              <a:t>Presenters: </a:t>
            </a:r>
            <a:r>
              <a:rPr lang="en-US" i="1" dirty="0"/>
              <a:t>Maryland State Department of Education</a:t>
            </a:r>
          </a:p>
        </p:txBody>
      </p:sp>
      <p:sp>
        <p:nvSpPr>
          <p:cNvPr id="5" name="Content Placeholder 5">
            <a:extLst>
              <a:ext uri="{FF2B5EF4-FFF2-40B4-BE49-F238E27FC236}">
                <a16:creationId xmlns:a16="http://schemas.microsoft.com/office/drawing/2014/main" id="{87767A45-6AD0-8C42-A976-8B778A6268EC}"/>
              </a:ext>
            </a:extLst>
          </p:cNvPr>
          <p:cNvSpPr txBox="1">
            <a:spLocks/>
          </p:cNvSpPr>
          <p:nvPr/>
        </p:nvSpPr>
        <p:spPr>
          <a:xfrm>
            <a:off x="838200" y="1639894"/>
            <a:ext cx="5181600" cy="1036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3E454C">
                    <a:lumMod val="50000"/>
                  </a:srgbClr>
                </a:solidFill>
                <a:effectLst/>
                <a:uLnTx/>
                <a:uFillTx/>
                <a:latin typeface="Calibri" panose="020F0502020204030204" pitchFamily="34" charset="0"/>
                <a:ea typeface="+mn-ea"/>
                <a:cs typeface="Calibri" panose="020F0502020204030204" pitchFamily="34" charset="0"/>
              </a:rPr>
              <a:t>Edmund </a:t>
            </a:r>
            <a:r>
              <a:rPr kumimoji="0" lang="en-US" sz="2600" b="1" i="0" u="none" strike="noStrike" kern="1200" cap="none" spc="0" normalizeH="0" baseline="0" noProof="0" dirty="0" err="1">
                <a:ln>
                  <a:noFill/>
                </a:ln>
                <a:solidFill>
                  <a:srgbClr val="3E454C">
                    <a:lumMod val="50000"/>
                  </a:srgbClr>
                </a:solidFill>
                <a:effectLst/>
                <a:uLnTx/>
                <a:uFillTx/>
                <a:latin typeface="Calibri" panose="020F0502020204030204" pitchFamily="34" charset="0"/>
                <a:ea typeface="+mn-ea"/>
                <a:cs typeface="Calibri" panose="020F0502020204030204" pitchFamily="34" charset="0"/>
              </a:rPr>
              <a:t>Mitzel</a:t>
            </a:r>
            <a:r>
              <a:rPr kumimoji="0" lang="en-US" sz="2600" b="0" i="0" u="none" strike="noStrike" kern="1200" cap="none" spc="0" normalizeH="0" baseline="0" noProof="0" dirty="0">
                <a:ln>
                  <a:noFill/>
                </a:ln>
                <a:solidFill>
                  <a:srgbClr val="3E454C">
                    <a:lumMod val="50000"/>
                  </a:srgbClr>
                </a:solidFill>
                <a:effectLst/>
                <a:uLnTx/>
                <a:uFillTx/>
                <a:latin typeface="Calibri" panose="020F0502020204030204" pitchFamily="34" charset="0"/>
                <a:ea typeface="+mn-ea"/>
                <a:cs typeface="Calibri" panose="020F0502020204030204" pitchFamily="34" charset="0"/>
              </a:rPr>
              <a:t>, </a:t>
            </a:r>
            <a:r>
              <a:rPr kumimoji="0" lang="en-US" sz="2600" b="0" i="1" u="none" strike="noStrike" kern="1200" cap="none" spc="0" normalizeH="0" baseline="0" noProof="0" dirty="0">
                <a:ln>
                  <a:noFill/>
                </a:ln>
                <a:solidFill>
                  <a:srgbClr val="3E454C">
                    <a:lumMod val="50000"/>
                  </a:srgbClr>
                </a:solidFill>
                <a:effectLst/>
                <a:uLnTx/>
                <a:uFillTx/>
                <a:latin typeface="Calibri" panose="020F0502020204030204" pitchFamily="34" charset="0"/>
                <a:ea typeface="+mn-ea"/>
                <a:cs typeface="Calibri" panose="020F0502020204030204" pitchFamily="34" charset="0"/>
              </a:rPr>
              <a:t>Coordinator of Leadership Development</a:t>
            </a:r>
          </a:p>
        </p:txBody>
      </p:sp>
      <p:pic>
        <p:nvPicPr>
          <p:cNvPr id="4" name="Picture 3" descr="Photo of Edmund Mitz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523" y="2853249"/>
            <a:ext cx="2333831" cy="1987323"/>
          </a:xfrm>
          <a:prstGeom prst="rect">
            <a:avLst/>
          </a:prstGeom>
          <a:ln>
            <a:solidFill>
              <a:schemeClr val="accent1"/>
            </a:solidFill>
          </a:ln>
        </p:spPr>
      </p:pic>
      <p:sp>
        <p:nvSpPr>
          <p:cNvPr id="6" name="Content Placeholder 6">
            <a:extLst>
              <a:ext uri="{FF2B5EF4-FFF2-40B4-BE49-F238E27FC236}">
                <a16:creationId xmlns:a16="http://schemas.microsoft.com/office/drawing/2014/main" id="{A595F46A-C113-ED4B-B202-D6E7C1306197}"/>
              </a:ext>
            </a:extLst>
          </p:cNvPr>
          <p:cNvSpPr txBox="1">
            <a:spLocks/>
          </p:cNvSpPr>
          <p:nvPr/>
        </p:nvSpPr>
        <p:spPr>
          <a:xfrm>
            <a:off x="6172200" y="1639894"/>
            <a:ext cx="5181600" cy="1036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3E454C">
                    <a:lumMod val="50000"/>
                  </a:srgbClr>
                </a:solidFill>
                <a:effectLst/>
                <a:uLnTx/>
                <a:uFillTx/>
                <a:latin typeface="Calibri" panose="020F0502020204030204" pitchFamily="34" charset="0"/>
                <a:ea typeface="+mn-ea"/>
                <a:cs typeface="Calibri" panose="020F0502020204030204" pitchFamily="34" charset="0"/>
              </a:rPr>
              <a:t>Dr. Brian </a:t>
            </a:r>
            <a:r>
              <a:rPr kumimoji="0" lang="en-US" sz="2600" b="1" i="0" u="none" strike="noStrike" kern="1200" cap="none" spc="0" normalizeH="0" baseline="0" noProof="0" dirty="0" err="1">
                <a:ln>
                  <a:noFill/>
                </a:ln>
                <a:solidFill>
                  <a:srgbClr val="3E454C">
                    <a:lumMod val="50000"/>
                  </a:srgbClr>
                </a:solidFill>
                <a:effectLst/>
                <a:uLnTx/>
                <a:uFillTx/>
                <a:latin typeface="Calibri" panose="020F0502020204030204" pitchFamily="34" charset="0"/>
                <a:ea typeface="+mn-ea"/>
                <a:cs typeface="Calibri" panose="020F0502020204030204" pitchFamily="34" charset="0"/>
              </a:rPr>
              <a:t>Eyer</a:t>
            </a:r>
            <a:r>
              <a:rPr kumimoji="0" lang="en-US" sz="2600" b="0" i="0" u="none" strike="noStrike" kern="1200" cap="none" spc="0" normalizeH="0" baseline="0" noProof="0" dirty="0">
                <a:ln>
                  <a:noFill/>
                </a:ln>
                <a:solidFill>
                  <a:srgbClr val="3E454C">
                    <a:lumMod val="50000"/>
                  </a:srgbClr>
                </a:solidFill>
                <a:effectLst/>
                <a:uLnTx/>
                <a:uFillTx/>
                <a:latin typeface="Calibri" panose="020F0502020204030204" pitchFamily="34" charset="0"/>
                <a:ea typeface="+mn-ea"/>
                <a:cs typeface="Calibri" panose="020F0502020204030204" pitchFamily="34" charset="0"/>
              </a:rPr>
              <a:t>, </a:t>
            </a:r>
            <a:r>
              <a:rPr kumimoji="0" lang="en-US" sz="2600" b="0" i="1" u="none" strike="noStrike" kern="1200" cap="none" spc="0" normalizeH="0" baseline="0" noProof="0" dirty="0">
                <a:ln>
                  <a:noFill/>
                </a:ln>
                <a:solidFill>
                  <a:srgbClr val="3E454C">
                    <a:lumMod val="50000"/>
                  </a:srgbClr>
                </a:solidFill>
                <a:effectLst/>
                <a:uLnTx/>
                <a:uFillTx/>
                <a:latin typeface="Calibri" panose="020F0502020204030204" pitchFamily="34" charset="0"/>
                <a:ea typeface="+mn-ea"/>
                <a:cs typeface="Calibri" panose="020F0502020204030204" pitchFamily="34" charset="0"/>
              </a:rPr>
              <a:t>Leadership       Development Specialist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Picture 8" descr="Photo of Brian Ey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748" y="2853249"/>
            <a:ext cx="2170504" cy="2019763"/>
          </a:xfrm>
          <a:prstGeom prst="rect">
            <a:avLst/>
          </a:prstGeom>
          <a:ln>
            <a:solidFill>
              <a:schemeClr val="accent1"/>
            </a:solidFill>
          </a:ln>
        </p:spPr>
      </p:pic>
    </p:spTree>
    <p:extLst>
      <p:ext uri="{BB962C8B-B14F-4D97-AF65-F5344CB8AC3E}">
        <p14:creationId xmlns:p14="http://schemas.microsoft.com/office/powerpoint/2010/main" val="2353958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0" y="1984375"/>
            <a:ext cx="5486400" cy="649224"/>
          </a:xfrm>
        </p:spPr>
        <p:txBody>
          <a:bodyPr/>
          <a:lstStyle/>
          <a:p>
            <a:r>
              <a:rPr lang="en-US" dirty="0" smtClean="0"/>
              <a:t>Three Dimensions of Science Instruction</a:t>
            </a:r>
            <a:endParaRPr lang="en-US" dirty="0"/>
          </a:p>
        </p:txBody>
      </p:sp>
      <p:pic>
        <p:nvPicPr>
          <p:cNvPr id="3" name="Picture 2" descr="Three Dimensions of Science Instruction&#10;A tool for educators to recognize, plan, and deliver integrated science experiences for students&#10;Three Ovals of:&#10;Top Oval: DCI Disciplinary Core Ideas&#10;Domains: Physical Sciences; Life Sciences; Earth and Space Sciences; Engineering, Technology, and Applications of Science&#10;Planned or Observed DCI(s): (e.g. 5-P53 Energy)&#10;Left Oval: SEP Science and Engineering Practices&#10;Asking questions and defining problems; Developing and using models; Planning and carrying out investigation; Analyzing and interpreting data; Using mathematics and computational thinking; Constructing explanations and designing solutions; Engaging in argument from evidence; Obtaining, evaluating, and communicating information&#10;Right Oval: CCC Crosscutting concepts&#10;Patterns; Cause and effect; Scale, proportions, and quantity; Systems and system models; Energy and matter; Structure and Function; Stability and change&#10;The three ovals surround the words Performance Expectation(s) PE&#10;Then additional text around the outside:&#10;When Planning for Instruction…&#10;Teachers use the 5E model or other effective model; Teachers use phenomenon to launce student investigation of core ideas; Teacher incorporate hands-on and/or virtual materials; Teachers use storylines to make sense of phenomena&#10;During Instruction…&#10;Students develop and sustain deep understanding and application of science content; Students apply practices and concepts to content knowledge; Students demonstrate their learning through formative and summative assessments aligned to performance expectations&#10;Throughout Interactions…&#10;Students work in collaborative settings; Students think critically to contribute to varied input and responses; Students are encouraged by teacher input&#10;As Reflective Practitioners…&#10;Teachers require students to log their thinking (e.g., notebooks); Teachers adjust questions and input based on student contributions; Teachers ensure coherence in the storyline to advance the investigation of scientific phenomena&#10;Maryland State Department of Education Equity and Excellence Logo&#10;CTAC Community Training and Assistance Center Logo&#10;Adapted from Next Generation Science Standards Summer 2018"/>
          <p:cNvPicPr>
            <a:picLocks noChangeAspect="1"/>
          </p:cNvPicPr>
          <p:nvPr/>
        </p:nvPicPr>
        <p:blipFill>
          <a:blip r:embed="rId3"/>
          <a:stretch>
            <a:fillRect/>
          </a:stretch>
        </p:blipFill>
        <p:spPr>
          <a:xfrm>
            <a:off x="2140084" y="1212549"/>
            <a:ext cx="8252587" cy="5052064"/>
          </a:xfrm>
          <a:prstGeom prst="rect">
            <a:avLst/>
          </a:prstGeom>
        </p:spPr>
      </p:pic>
    </p:spTree>
    <p:extLst>
      <p:ext uri="{BB962C8B-B14F-4D97-AF65-F5344CB8AC3E}">
        <p14:creationId xmlns:p14="http://schemas.microsoft.com/office/powerpoint/2010/main" val="165836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49" y="3121025"/>
            <a:ext cx="8572500" cy="649224"/>
          </a:xfrm>
        </p:spPr>
        <p:txBody>
          <a:bodyPr/>
          <a:lstStyle/>
          <a:p>
            <a:r>
              <a:rPr lang="en-US" dirty="0" smtClean="0"/>
              <a:t>School Features of Quality Science Instruction</a:t>
            </a:r>
            <a:endParaRPr lang="en-US" dirty="0"/>
          </a:p>
        </p:txBody>
      </p:sp>
      <p:pic>
        <p:nvPicPr>
          <p:cNvPr id="3" name="Picture 2" descr="School Features of Quality Science Instruction&#10;A tool for leaders to recognize, plan, and maintain systems for providing integrated science instruction&#10;Science Leadership&#10;Leaders set and monitor goals for science instruction; Leaders plan and budget for ongoing use of materials; Leaders observe instruction, providing ongoing coaching and feedback; Leaders provide teachers with common planning time to collaborate; Leaders use data to inform student interventions; Leaders review interventions based on science outcomes; Leaders ensure assessments are reviewed for alignment, rigor, and structure&#10;&#10;Resources and Access&#10;Students use science curricula aligned to NGSS; Students use materials with multi-sensory approach to science instruction; Students have designated time for science; Students have equitable access to a range of courses, including advanced science courses&#10;&#10;Supporting Science Learners&#10;Educators discuss pedagogical strategies with families, partners, and each other (e.g., professional learning); Educators analyze learning data, including student work; Educators value and respond to student contributions and experiences; Educators engage families in science learning opportunities; Educators cultivate community partnerships to actively support school science goals&#10;&#10;Beyond the Science Classroom&#10;Students share science learning with others in the community; Students organize and access science clubs; Students contribute to science exhibitions; Students experience science-focused field trips; Students lead and push for new science opportunities; Students connect science learning to solve local or global problems&#10;Summer 2018&#10;Maryland State Department of Education Equity and Excellence Logo&#10;CTAC Community Training and Assistance Center Logo "/>
          <p:cNvPicPr>
            <a:picLocks noChangeAspect="1"/>
          </p:cNvPicPr>
          <p:nvPr/>
        </p:nvPicPr>
        <p:blipFill>
          <a:blip r:embed="rId3"/>
          <a:stretch>
            <a:fillRect/>
          </a:stretch>
        </p:blipFill>
        <p:spPr>
          <a:xfrm>
            <a:off x="1680654" y="1208902"/>
            <a:ext cx="8830691" cy="5388696"/>
          </a:xfrm>
          <a:prstGeom prst="rect">
            <a:avLst/>
          </a:prstGeom>
        </p:spPr>
      </p:pic>
    </p:spTree>
    <p:extLst>
      <p:ext uri="{BB962C8B-B14F-4D97-AF65-F5344CB8AC3E}">
        <p14:creationId xmlns:p14="http://schemas.microsoft.com/office/powerpoint/2010/main" val="3720777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Reality Regarding Equity</a:t>
            </a:r>
            <a:endParaRPr lang="en-US" dirty="0"/>
          </a:p>
        </p:txBody>
      </p:sp>
      <p:pic>
        <p:nvPicPr>
          <p:cNvPr id="3" name="Picture 2" descr="Reality-One person has a lot of boxes and can see a ball game over the fence easily, one has enough boost to see over the fence, and one is in a whole and cannot see over at all. &#10;Equality-All three have the same amount of boost but one still has a better view than the others and one still cannot see over the fence.&#10;Equity-All receive different amounts of boost to be at the same height and view the game &#10;Liberation-The fence is removed all can see the game without any need for a boost."/>
          <p:cNvPicPr>
            <a:picLocks noChangeAspect="1"/>
          </p:cNvPicPr>
          <p:nvPr/>
        </p:nvPicPr>
        <p:blipFill>
          <a:blip r:embed="rId3"/>
          <a:stretch>
            <a:fillRect/>
          </a:stretch>
        </p:blipFill>
        <p:spPr>
          <a:xfrm>
            <a:off x="2438401" y="2133600"/>
            <a:ext cx="7433227" cy="3676650"/>
          </a:xfrm>
          <a:prstGeom prst="rect">
            <a:avLst/>
          </a:prstGeom>
        </p:spPr>
      </p:pic>
    </p:spTree>
    <p:extLst>
      <p:ext uri="{BB962C8B-B14F-4D97-AF65-F5344CB8AC3E}">
        <p14:creationId xmlns:p14="http://schemas.microsoft.com/office/powerpoint/2010/main" val="602485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z="2400" dirty="0"/>
              <a:t>Office of Leadership Development and School Improvement</a:t>
            </a:r>
          </a:p>
        </p:txBody>
      </p:sp>
      <p:pic>
        <p:nvPicPr>
          <p:cNvPr id="6" name="Picture 5" descr="Photo of Ed Mitz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615" y="1916994"/>
            <a:ext cx="1098169" cy="935122"/>
          </a:xfrm>
          <a:prstGeom prst="rect">
            <a:avLst/>
          </a:prstGeom>
        </p:spPr>
      </p:pic>
      <p:sp>
        <p:nvSpPr>
          <p:cNvPr id="10" name="TextBox 9"/>
          <p:cNvSpPr txBox="1"/>
          <p:nvPr/>
        </p:nvSpPr>
        <p:spPr>
          <a:xfrm>
            <a:off x="3754380" y="2012998"/>
            <a:ext cx="4013846" cy="1015663"/>
          </a:xfrm>
          <a:prstGeom prst="rect">
            <a:avLst/>
          </a:prstGeom>
          <a:noFill/>
        </p:spPr>
        <p:txBody>
          <a:bodyPr wrap="square" rtlCol="0">
            <a:spAutoFit/>
          </a:bodyPr>
          <a:lstStyle/>
          <a:p>
            <a:pPr defTabSz="685783"/>
            <a:r>
              <a:rPr lang="en-US" sz="1500" b="1" dirty="0">
                <a:solidFill>
                  <a:prstClr val="black"/>
                </a:solidFill>
                <a:latin typeface="Calibri" panose="020F0502020204030204" pitchFamily="34" charset="0"/>
                <a:cs typeface="Calibri" panose="020F0502020204030204" pitchFamily="34" charset="0"/>
              </a:rPr>
              <a:t>Ed </a:t>
            </a:r>
            <a:r>
              <a:rPr lang="en-US" sz="1500" b="1" dirty="0" err="1">
                <a:solidFill>
                  <a:prstClr val="black"/>
                </a:solidFill>
                <a:latin typeface="Calibri" panose="020F0502020204030204" pitchFamily="34" charset="0"/>
                <a:cs typeface="Calibri" panose="020F0502020204030204" pitchFamily="34" charset="0"/>
              </a:rPr>
              <a:t>Mitzel</a:t>
            </a:r>
            <a:r>
              <a:rPr lang="en-US" sz="1500" b="1" dirty="0">
                <a:solidFill>
                  <a:prstClr val="black"/>
                </a:solidFill>
                <a:latin typeface="Calibri" panose="020F0502020204030204" pitchFamily="34" charset="0"/>
                <a:cs typeface="Calibri" panose="020F0502020204030204" pitchFamily="34" charset="0"/>
              </a:rPr>
              <a:t> </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Coordinator of Leadership Development</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hlinkClick r:id="rId4"/>
              </a:rPr>
              <a:t>Edmund.Mitzel@Maryland.gov</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410-767-0348</a:t>
            </a:r>
          </a:p>
        </p:txBody>
      </p:sp>
      <p:pic>
        <p:nvPicPr>
          <p:cNvPr id="7" name="Picture 6" descr="Photo of Brian Eyer"/>
          <p:cNvPicPr>
            <a:picLocks noChangeAspect="1"/>
          </p:cNvPicPr>
          <p:nvPr/>
        </p:nvPicPr>
        <p:blipFill rotWithShape="1">
          <a:blip r:embed="rId5" cstate="print">
            <a:extLst>
              <a:ext uri="{28A0092B-C50C-407E-A947-70E740481C1C}">
                <a14:useLocalDpi xmlns:a14="http://schemas.microsoft.com/office/drawing/2010/main" val="0"/>
              </a:ext>
            </a:extLst>
          </a:blip>
          <a:srcRect l="9249" r="5962"/>
          <a:stretch/>
        </p:blipFill>
        <p:spPr>
          <a:xfrm>
            <a:off x="2358834" y="3353021"/>
            <a:ext cx="1065733" cy="942695"/>
          </a:xfrm>
          <a:prstGeom prst="rect">
            <a:avLst/>
          </a:prstGeom>
        </p:spPr>
      </p:pic>
      <p:sp>
        <p:nvSpPr>
          <p:cNvPr id="11" name="TextBox 10"/>
          <p:cNvSpPr txBox="1"/>
          <p:nvPr/>
        </p:nvSpPr>
        <p:spPr>
          <a:xfrm>
            <a:off x="3754380" y="3400562"/>
            <a:ext cx="3579183" cy="1015663"/>
          </a:xfrm>
          <a:prstGeom prst="rect">
            <a:avLst/>
          </a:prstGeom>
          <a:noFill/>
        </p:spPr>
        <p:txBody>
          <a:bodyPr wrap="square" rtlCol="0">
            <a:spAutoFit/>
          </a:bodyPr>
          <a:lstStyle/>
          <a:p>
            <a:pPr defTabSz="685783"/>
            <a:r>
              <a:rPr lang="en-US" sz="1500" b="1" dirty="0">
                <a:solidFill>
                  <a:prstClr val="black"/>
                </a:solidFill>
                <a:latin typeface="Calibri" panose="020F0502020204030204" pitchFamily="34" charset="0"/>
                <a:cs typeface="Calibri" panose="020F0502020204030204" pitchFamily="34" charset="0"/>
              </a:rPr>
              <a:t>Dr. Brian </a:t>
            </a:r>
            <a:r>
              <a:rPr lang="en-US" sz="1500" b="1" dirty="0" err="1">
                <a:solidFill>
                  <a:prstClr val="black"/>
                </a:solidFill>
                <a:latin typeface="Calibri" panose="020F0502020204030204" pitchFamily="34" charset="0"/>
                <a:cs typeface="Calibri" panose="020F0502020204030204" pitchFamily="34" charset="0"/>
              </a:rPr>
              <a:t>Eyer</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Leadership Development Specialist</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hlinkClick r:id="rId6"/>
              </a:rPr>
              <a:t>Brian.Eyer@Maryland.gov</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410.767.0725</a:t>
            </a:r>
          </a:p>
        </p:txBody>
      </p:sp>
      <p:sp>
        <p:nvSpPr>
          <p:cNvPr id="14" name="TextBox 13"/>
          <p:cNvSpPr txBox="1"/>
          <p:nvPr/>
        </p:nvSpPr>
        <p:spPr>
          <a:xfrm>
            <a:off x="7350496" y="2391782"/>
            <a:ext cx="2395471" cy="738664"/>
          </a:xfrm>
          <a:prstGeom prst="rect">
            <a:avLst/>
          </a:prstGeom>
          <a:noFill/>
        </p:spPr>
        <p:txBody>
          <a:bodyPr wrap="square" rtlCol="0">
            <a:spAutoFit/>
          </a:bodyPr>
          <a:lstStyle/>
          <a:p>
            <a:pPr algn="ctr" defTabSz="685783"/>
            <a:r>
              <a:rPr lang="en-US" sz="2100" b="1" dirty="0">
                <a:solidFill>
                  <a:prstClr val="black"/>
                </a:solidFill>
                <a:latin typeface="Calibri" panose="020F0502020204030204" pitchFamily="34" charset="0"/>
                <a:cs typeface="Calibri" panose="020F0502020204030204" pitchFamily="34" charset="0"/>
              </a:rPr>
              <a:t>Contact Us With Any Questions</a:t>
            </a:r>
          </a:p>
        </p:txBody>
      </p:sp>
      <p:pic>
        <p:nvPicPr>
          <p:cNvPr id="15" name="Picture 14" descr="Clipart - &lt;strong&gt;Thank You&lt;/strong&gt; Pinn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362" y="3353021"/>
            <a:ext cx="1584101" cy="1584101"/>
          </a:xfrm>
          <a:prstGeom prst="rect">
            <a:avLst/>
          </a:prstGeom>
        </p:spPr>
      </p:pic>
      <p:sp>
        <p:nvSpPr>
          <p:cNvPr id="2" name="Rectangle 1"/>
          <p:cNvSpPr/>
          <p:nvPr/>
        </p:nvSpPr>
        <p:spPr>
          <a:xfrm>
            <a:off x="1905000" y="4667617"/>
            <a:ext cx="3048000" cy="646331"/>
          </a:xfrm>
          <a:prstGeom prst="rect">
            <a:avLst/>
          </a:prstGeom>
        </p:spPr>
        <p:txBody>
          <a:bodyPr wrap="square">
            <a:spAutoFit/>
          </a:bodyPr>
          <a:lstStyle/>
          <a:p>
            <a:r>
              <a:rPr lang="en-US" sz="1200" dirty="0">
                <a:solidFill>
                  <a:prstClr val="black"/>
                </a:solidFill>
                <a:latin typeface="Arial" panose="020B0604020202020204" pitchFamily="34" charset="0"/>
              </a:rPr>
              <a:t>Access resources at the </a:t>
            </a:r>
          </a:p>
          <a:p>
            <a:r>
              <a:rPr lang="en-US" sz="1200" dirty="0">
                <a:solidFill>
                  <a:prstClr val="black"/>
                </a:solidFill>
                <a:latin typeface="Arial" panose="020B0604020202020204" pitchFamily="34" charset="0"/>
              </a:rPr>
              <a:t>Maryland Resource Hub: </a:t>
            </a:r>
          </a:p>
          <a:p>
            <a:r>
              <a:rPr lang="en-US" sz="1200" dirty="0">
                <a:solidFill>
                  <a:prstClr val="black"/>
                </a:solidFill>
                <a:latin typeface="Arial" panose="020B0604020202020204" pitchFamily="34" charset="0"/>
                <a:hlinkClick r:id="rId8"/>
              </a:rPr>
              <a:t>www.marylandresourcehub.com</a:t>
            </a:r>
            <a:endParaRPr lang="en-US" sz="1200" dirty="0">
              <a:solidFill>
                <a:prstClr val="black"/>
              </a:solidFill>
              <a:latin typeface="Arial" panose="020B0604020202020204" pitchFamily="34" charset="0"/>
            </a:endParaRPr>
          </a:p>
        </p:txBody>
      </p:sp>
      <p:sp>
        <p:nvSpPr>
          <p:cNvPr id="13" name="TextBox 12"/>
          <p:cNvSpPr txBox="1"/>
          <p:nvPr/>
        </p:nvSpPr>
        <p:spPr>
          <a:xfrm>
            <a:off x="5625922" y="5055106"/>
            <a:ext cx="5042078" cy="300082"/>
          </a:xfrm>
          <a:prstGeom prst="rect">
            <a:avLst/>
          </a:prstGeom>
          <a:noFill/>
        </p:spPr>
        <p:txBody>
          <a:bodyPr wrap="square" rtlCol="0">
            <a:spAutoFit/>
          </a:bodyPr>
          <a:lstStyle/>
          <a:p>
            <a:pPr defTabSz="685783"/>
            <a:r>
              <a:rPr lang="en-US" sz="1350" b="1" dirty="0">
                <a:solidFill>
                  <a:prstClr val="black"/>
                </a:solidFill>
                <a:latin typeface="Calibri" panose="020F0502020204030204" pitchFamily="34" charset="0"/>
                <a:cs typeface="Calibri" panose="020F0502020204030204" pitchFamily="34" charset="0"/>
                <a:hlinkClick r:id="rId9"/>
              </a:rPr>
              <a:t>http://marylandpublicschools.org/about/Pages/OTPE/index.aspx</a:t>
            </a:r>
            <a:endParaRPr lang="en-US" sz="135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72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D05E-6FB4-0B40-BD89-9934F46A5338}"/>
              </a:ext>
            </a:extLst>
          </p:cNvPr>
          <p:cNvSpPr>
            <a:spLocks noGrp="1"/>
          </p:cNvSpPr>
          <p:nvPr>
            <p:ph type="title"/>
          </p:nvPr>
        </p:nvSpPr>
        <p:spPr/>
        <p:txBody>
          <a:bodyPr/>
          <a:lstStyle/>
          <a:p>
            <a:r>
              <a:rPr lang="en-US" sz="4400" dirty="0" smtClean="0"/>
              <a:t>Session Objectives:</a:t>
            </a:r>
            <a:endParaRPr lang="en-US" sz="4400" dirty="0"/>
          </a:p>
        </p:txBody>
      </p:sp>
      <p:sp>
        <p:nvSpPr>
          <p:cNvPr id="4" name="TextBox 3"/>
          <p:cNvSpPr txBox="1"/>
          <p:nvPr/>
        </p:nvSpPr>
        <p:spPr>
          <a:xfrm>
            <a:off x="765175" y="1014349"/>
            <a:ext cx="10661650" cy="3293209"/>
          </a:xfrm>
          <a:prstGeom prst="rect">
            <a:avLst/>
          </a:prstGeom>
          <a:noFill/>
        </p:spPr>
        <p:txBody>
          <a:bodyPr wrap="square" rtlCol="0">
            <a:spAutoFit/>
          </a:bodyPr>
          <a:lstStyle/>
          <a:p>
            <a:r>
              <a:rPr lang="en-US" sz="3200" b="1" dirty="0">
                <a:solidFill>
                  <a:prstClr val="black"/>
                </a:solidFill>
                <a:latin typeface="Calibri" panose="020F0502020204030204" pitchFamily="34" charset="0"/>
                <a:cs typeface="Calibri" panose="020F0502020204030204" pitchFamily="34" charset="0"/>
              </a:rPr>
              <a:t>By the end of the session today we will have</a:t>
            </a:r>
            <a:r>
              <a:rPr lang="en-US" sz="3200" b="1" dirty="0" smtClean="0">
                <a:solidFill>
                  <a:prstClr val="black"/>
                </a:solidFill>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Reviewed the data for teacher effectiveness and achievement gaps;</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Analyzed equitable practices in the science classroom and school; and</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Applied Student Learning Objective (SLO) tools to construct quality SLOs that yield equitable practices.</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b="1" dirty="0">
              <a:solidFill>
                <a:prstClr val="black"/>
              </a:solidFill>
              <a:latin typeface="Arial"/>
            </a:endParaRPr>
          </a:p>
          <a:p>
            <a:pPr marL="285750" indent="-285750">
              <a:buFont typeface="Arial" panose="020B0604020202020204" pitchFamily="34" charset="0"/>
              <a:buChar char="•"/>
            </a:pPr>
            <a:endParaRPr lang="en-US" b="1" dirty="0">
              <a:solidFill>
                <a:prstClr val="black"/>
              </a:solidFill>
              <a:latin typeface="Arial"/>
            </a:endParaRPr>
          </a:p>
        </p:txBody>
      </p:sp>
      <p:pic>
        <p:nvPicPr>
          <p:cNvPr id="5" name="Picture 4" descr="Decorati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143" y="3936780"/>
            <a:ext cx="5065486" cy="2704080"/>
          </a:xfrm>
          <a:prstGeom prst="rect">
            <a:avLst/>
          </a:prstGeom>
        </p:spPr>
      </p:pic>
    </p:spTree>
    <p:extLst>
      <p:ext uri="{BB962C8B-B14F-4D97-AF65-F5344CB8AC3E}">
        <p14:creationId xmlns:p14="http://schemas.microsoft.com/office/powerpoint/2010/main" val="695495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5"/>
            <a:ext cx="5163456" cy="1069848"/>
          </a:xfrm>
        </p:spPr>
        <p:txBody>
          <a:bodyPr/>
          <a:lstStyle/>
          <a:p>
            <a:pPr lvl="0">
              <a:lnSpc>
                <a:spcPct val="100000"/>
              </a:lnSpc>
            </a:pPr>
            <a:r>
              <a:rPr lang="en-US" b="1" dirty="0">
                <a:solidFill>
                  <a:srgbClr val="3E454C"/>
                </a:solidFill>
              </a:rPr>
              <a:t>The Office of Leadership Development and </a:t>
            </a:r>
            <a:r>
              <a:rPr lang="en-US" dirty="0"/>
              <a:t/>
            </a:r>
            <a:br>
              <a:rPr lang="en-US" dirty="0"/>
            </a:br>
            <a:r>
              <a:rPr lang="en-US" b="1" dirty="0">
                <a:solidFill>
                  <a:srgbClr val="3E454C"/>
                </a:solidFill>
              </a:rPr>
              <a:t>School Improvement</a:t>
            </a:r>
            <a:r>
              <a:rPr lang="en-US" dirty="0"/>
              <a:t/>
            </a:r>
            <a:br>
              <a:rPr lang="en-US" dirty="0"/>
            </a:br>
            <a:endParaRPr lang="en-US" dirty="0"/>
          </a:p>
        </p:txBody>
      </p:sp>
      <p:pic>
        <p:nvPicPr>
          <p:cNvPr id="29" name="Picture 28" descr="Picture of Tiara Booker-Dwyer"/>
          <p:cNvPicPr>
            <a:picLocks noChangeAspect="1"/>
          </p:cNvPicPr>
          <p:nvPr/>
        </p:nvPicPr>
        <p:blipFill rotWithShape="1">
          <a:blip r:embed="rId3" cstate="print">
            <a:extLst>
              <a:ext uri="{28A0092B-C50C-407E-A947-70E740481C1C}">
                <a14:useLocalDpi xmlns:a14="http://schemas.microsoft.com/office/drawing/2010/main" val="0"/>
              </a:ext>
            </a:extLst>
          </a:blip>
          <a:srcRect t="3766" r="17504" b="17145"/>
          <a:stretch/>
        </p:blipFill>
        <p:spPr bwMode="auto">
          <a:xfrm>
            <a:off x="199544" y="2126047"/>
            <a:ext cx="781754" cy="99917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8" name="Picture 27" descr="Picture of Ed Mitzel"/>
          <p:cNvPicPr>
            <a:picLocks noChangeAspect="1"/>
          </p:cNvPicPr>
          <p:nvPr/>
        </p:nvPicPr>
        <p:blipFill rotWithShape="1">
          <a:blip r:embed="rId4">
            <a:extLst>
              <a:ext uri="{28A0092B-C50C-407E-A947-70E740481C1C}">
                <a14:useLocalDpi xmlns:a14="http://schemas.microsoft.com/office/drawing/2010/main" val="0"/>
              </a:ext>
            </a:extLst>
          </a:blip>
          <a:srcRect l="14580" r="20417"/>
          <a:stretch/>
        </p:blipFill>
        <p:spPr bwMode="auto">
          <a:xfrm>
            <a:off x="1029052" y="2144148"/>
            <a:ext cx="782332" cy="102403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8" name="Picture 17" descr="Picture of Mary Minter"/>
          <p:cNvPicPr>
            <a:picLocks noChangeAspect="1"/>
          </p:cNvPicPr>
          <p:nvPr/>
        </p:nvPicPr>
        <p:blipFill rotWithShape="1">
          <a:blip r:embed="rId5" cstate="print">
            <a:extLst>
              <a:ext uri="{28A0092B-C50C-407E-A947-70E740481C1C}">
                <a14:useLocalDpi xmlns:a14="http://schemas.microsoft.com/office/drawing/2010/main" val="0"/>
              </a:ext>
            </a:extLst>
          </a:blip>
          <a:srcRect l="-1" t="6348" r="47286" b="3659"/>
          <a:stretch/>
        </p:blipFill>
        <p:spPr bwMode="auto">
          <a:xfrm>
            <a:off x="1876587" y="2156868"/>
            <a:ext cx="780597" cy="9985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1" name="Picture 30" descr="Picture of Laura Liccione"/>
          <p:cNvPicPr>
            <a:picLocks noChangeAspect="1"/>
          </p:cNvPicPr>
          <p:nvPr/>
        </p:nvPicPr>
        <p:blipFill rotWithShape="1">
          <a:blip r:embed="rId6" cstate="print">
            <a:extLst>
              <a:ext uri="{28A0092B-C50C-407E-A947-70E740481C1C}">
                <a14:useLocalDpi xmlns:a14="http://schemas.microsoft.com/office/drawing/2010/main" val="0"/>
              </a:ext>
            </a:extLst>
          </a:blip>
          <a:srcRect t="4606" r="23712" b="14060"/>
          <a:stretch/>
        </p:blipFill>
        <p:spPr bwMode="auto">
          <a:xfrm>
            <a:off x="2737502" y="2161897"/>
            <a:ext cx="782332" cy="96332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7" name="Picture 26" descr="Picture of Felicia Tarason"/>
          <p:cNvPicPr>
            <a:picLocks noChangeAspect="1"/>
          </p:cNvPicPr>
          <p:nvPr/>
        </p:nvPicPr>
        <p:blipFill rotWithShape="1">
          <a:blip r:embed="rId7" cstate="print">
            <a:extLst>
              <a:ext uri="{28A0092B-C50C-407E-A947-70E740481C1C}">
                <a14:useLocalDpi xmlns:a14="http://schemas.microsoft.com/office/drawing/2010/main" val="0"/>
              </a:ext>
            </a:extLst>
          </a:blip>
          <a:srcRect l="8187" r="29327"/>
          <a:stretch/>
        </p:blipFill>
        <p:spPr bwMode="auto">
          <a:xfrm>
            <a:off x="3722987" y="2156868"/>
            <a:ext cx="794476" cy="9985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descr="Photo of Muriel Murihead"/>
          <p:cNvPicPr>
            <a:picLocks noChangeAspect="1"/>
          </p:cNvPicPr>
          <p:nvPr/>
        </p:nvPicPr>
        <p:blipFill>
          <a:blip r:embed="rId8"/>
          <a:stretch>
            <a:fillRect/>
          </a:stretch>
        </p:blipFill>
        <p:spPr>
          <a:xfrm>
            <a:off x="381771" y="3371822"/>
            <a:ext cx="976756" cy="976756"/>
          </a:xfrm>
          <a:prstGeom prst="rect">
            <a:avLst/>
          </a:prstGeom>
        </p:spPr>
      </p:pic>
      <p:pic>
        <p:nvPicPr>
          <p:cNvPr id="32" name="Picture 31" descr="Picture of Brian Eyer"/>
          <p:cNvPicPr>
            <a:picLocks noChangeAspect="1"/>
          </p:cNvPicPr>
          <p:nvPr/>
        </p:nvPicPr>
        <p:blipFill rotWithShape="1">
          <a:blip r:embed="rId9" cstate="print">
            <a:extLst>
              <a:ext uri="{28A0092B-C50C-407E-A947-70E740481C1C}">
                <a14:useLocalDpi xmlns:a14="http://schemas.microsoft.com/office/drawing/2010/main" val="0"/>
              </a:ext>
            </a:extLst>
          </a:blip>
          <a:srcRect l="14477" r="25643"/>
          <a:stretch/>
        </p:blipFill>
        <p:spPr bwMode="auto">
          <a:xfrm>
            <a:off x="1453491" y="3349986"/>
            <a:ext cx="797944" cy="9985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3" name="Picture 32" descr="Picture of Tara Corona"/>
          <p:cNvPicPr>
            <a:picLocks noChangeAspect="1"/>
          </p:cNvPicPr>
          <p:nvPr/>
        </p:nvPicPr>
        <p:blipFill rotWithShape="1">
          <a:blip r:embed="rId10" cstate="print">
            <a:extLst>
              <a:ext uri="{28A0092B-C50C-407E-A947-70E740481C1C}">
                <a14:useLocalDpi xmlns:a14="http://schemas.microsoft.com/office/drawing/2010/main" val="0"/>
              </a:ext>
            </a:extLst>
          </a:blip>
          <a:srcRect r="-7393" b="24444"/>
          <a:stretch/>
        </p:blipFill>
        <p:spPr bwMode="auto">
          <a:xfrm>
            <a:off x="2421328" y="3371822"/>
            <a:ext cx="797944" cy="9980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4" name="Picture 33" descr="Picture of Teri Windley"/>
          <p:cNvPicPr>
            <a:picLocks noChangeAspect="1"/>
          </p:cNvPicPr>
          <p:nvPr/>
        </p:nvPicPr>
        <p:blipFill rotWithShape="1">
          <a:blip r:embed="rId11" cstate="print">
            <a:extLst>
              <a:ext uri="{28A0092B-C50C-407E-A947-70E740481C1C}">
                <a14:useLocalDpi xmlns:a14="http://schemas.microsoft.com/office/drawing/2010/main" val="0"/>
              </a:ext>
            </a:extLst>
          </a:blip>
          <a:srcRect t="5905" r="34150" b="16732"/>
          <a:stretch/>
        </p:blipFill>
        <p:spPr bwMode="auto">
          <a:xfrm>
            <a:off x="3389165" y="3371822"/>
            <a:ext cx="797944" cy="99917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0" name="TextBox 19"/>
          <p:cNvSpPr txBox="1"/>
          <p:nvPr/>
        </p:nvSpPr>
        <p:spPr>
          <a:xfrm>
            <a:off x="1461033" y="4532792"/>
            <a:ext cx="2675586" cy="507831"/>
          </a:xfrm>
          <a:prstGeom prst="rect">
            <a:avLst/>
          </a:prstGeom>
          <a:noFill/>
        </p:spPr>
        <p:txBody>
          <a:bodyPr wrap="square" rtlCol="0">
            <a:spAutoFit/>
          </a:bodyPr>
          <a:lstStyle/>
          <a:p>
            <a:pPr defTabSz="685783"/>
            <a:r>
              <a:rPr lang="en-US" sz="1350" b="1" dirty="0">
                <a:solidFill>
                  <a:prstClr val="black"/>
                </a:solidFill>
                <a:latin typeface="Calibri" panose="020F0502020204030204" pitchFamily="34" charset="0"/>
                <a:cs typeface="Calibri" panose="020F0502020204030204" pitchFamily="34" charset="0"/>
                <a:hlinkClick r:id="rId12"/>
              </a:rPr>
              <a:t>http://marylandpublicschools.org/about/Pages/OTPE/index.aspx</a:t>
            </a:r>
            <a:endParaRPr lang="en-US" sz="1350" b="1" dirty="0">
              <a:solidFill>
                <a:prstClr val="black"/>
              </a:solidFill>
              <a:latin typeface="Calibri" panose="020F0502020204030204" pitchFamily="34" charset="0"/>
              <a:cs typeface="Calibri" panose="020F0502020204030204" pitchFamily="34" charset="0"/>
            </a:endParaRPr>
          </a:p>
        </p:txBody>
      </p:sp>
      <p:sp>
        <p:nvSpPr>
          <p:cNvPr id="17" name="Content Placeholder 7"/>
          <p:cNvSpPr txBox="1">
            <a:spLocks/>
          </p:cNvSpPr>
          <p:nvPr/>
        </p:nvSpPr>
        <p:spPr>
          <a:xfrm>
            <a:off x="6413453" y="439754"/>
            <a:ext cx="5320392" cy="1990438"/>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Fostering the Growth of Effective Leaders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Provide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targeted professional learning experiences and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resources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equip current and future leaders with the skills and knowledge required for successful school and district leadership.</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Content Placeholder 7"/>
          <p:cNvSpPr txBox="1">
            <a:spLocks/>
          </p:cNvSpPr>
          <p:nvPr/>
        </p:nvSpPr>
        <p:spPr>
          <a:xfrm>
            <a:off x="6413453" y="2745831"/>
            <a:ext cx="5320392" cy="1990438"/>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Ensuring Valid and Reliable Evaluations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Oversee the development and implementation of Maryland’s teacher and principal evaluation system.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raining</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guidance, and support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is provided to local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school systems in the implementation of fair and valid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evaluations</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2400" b="0" i="1" u="none" strike="noStrike" kern="1200" cap="none" spc="0" normalizeH="0" baseline="0" noProof="0" dirty="0">
                <a:ln>
                  <a:noFill/>
                </a:ln>
                <a:solidFill>
                  <a:prstClr val="black"/>
                </a:solidFill>
                <a:effectLst/>
                <a:uLnTx/>
                <a:uFillTx/>
                <a:latin typeface="Arial"/>
                <a:ea typeface="+mn-ea"/>
                <a:cs typeface="+mn-cs"/>
              </a:rPr>
              <a:t/>
            </a:r>
            <a:br>
              <a:rPr kumimoji="0" lang="en-US" sz="2400" b="0" i="1" u="none" strike="noStrike" kern="1200" cap="none" spc="0" normalizeH="0" baseline="0" noProof="0" dirty="0">
                <a:ln>
                  <a:noFill/>
                </a:ln>
                <a:solidFill>
                  <a:prstClr val="black"/>
                </a:solidFill>
                <a:effectLst/>
                <a:uLnTx/>
                <a:uFillTx/>
                <a:latin typeface="Arial"/>
                <a:ea typeface="+mn-ea"/>
                <a:cs typeface="+mn-cs"/>
              </a:rPr>
            </a:br>
            <a:r>
              <a:rPr kumimoji="0" lang="en-US" sz="2400" b="0" i="1" u="none" strike="noStrike" kern="1200" cap="none" spc="0" normalizeH="0" baseline="0" noProof="0" dirty="0">
                <a:ln>
                  <a:noFill/>
                </a:ln>
                <a:solidFill>
                  <a:prstClr val="black"/>
                </a:solidFill>
                <a:effectLst/>
                <a:uLnTx/>
                <a:uFillTx/>
                <a:latin typeface="Arial"/>
                <a:ea typeface="+mn-ea"/>
                <a:cs typeface="+mn-cs"/>
              </a:rPr>
              <a:t/>
            </a:r>
            <a:br>
              <a:rPr kumimoji="0" lang="en-US" sz="2400" b="0" i="1" u="none" strike="noStrike" kern="1200" cap="none" spc="0" normalizeH="0" baseline="0" noProof="0" dirty="0">
                <a:ln>
                  <a:noFill/>
                </a:ln>
                <a:solidFill>
                  <a:prstClr val="black"/>
                </a:solidFill>
                <a:effectLst/>
                <a:uLnTx/>
                <a:uFillTx/>
                <a:latin typeface="Arial"/>
                <a:ea typeface="+mn-ea"/>
                <a:cs typeface="+mn-cs"/>
              </a:rPr>
            </a:b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Content Placeholder 7"/>
          <p:cNvSpPr txBox="1">
            <a:spLocks/>
          </p:cNvSpPr>
          <p:nvPr/>
        </p:nvSpPr>
        <p:spPr>
          <a:xfrm>
            <a:off x="6413453" y="5051908"/>
            <a:ext cx="5320392" cy="165634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Raising the Quality of Education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Provide customized professional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learning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experiences and support, informed by data and grounded in effective practices, to improve school performance.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41910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9146"/>
            <a:ext cx="11430000" cy="1139825"/>
          </a:xfrm>
        </p:spPr>
        <p:txBody>
          <a:bodyPr/>
          <a:lstStyle/>
          <a:p>
            <a:r>
              <a:rPr lang="en-US" dirty="0"/>
              <a:t>For the Last 3 Years, Most </a:t>
            </a:r>
            <a:r>
              <a:rPr lang="en-US" cap="none" dirty="0">
                <a:latin typeface="Calibri" panose="020F0502020204030204" pitchFamily="34" charset="0"/>
                <a:cs typeface="Calibri" panose="020F0502020204030204" pitchFamily="34" charset="0"/>
              </a:rPr>
              <a:t>Maryland Teachers were Rated as Highly Effective or Effective</a:t>
            </a:r>
          </a:p>
        </p:txBody>
      </p:sp>
      <p:graphicFrame>
        <p:nvGraphicFramePr>
          <p:cNvPr id="8" name="Content Placeholder 3" descr="Bar Chart of Teacher Effectiveness rating proportions each year for 2014-2016. &#10;2014 N=43,805: H-40.8%, E-56.4%, I-2.8%&#10;2015 N=56,765: H-35.9%, E-61.9%, I-2.2%&#10;2016 N=56,704: H-37.0%, E-60.6%, I-2.4%"/>
          <p:cNvGraphicFramePr>
            <a:graphicFrameLocks/>
          </p:cNvGraphicFramePr>
          <p:nvPr>
            <p:extLst>
              <p:ext uri="{D42A27DB-BD31-4B8C-83A1-F6EECF244321}">
                <p14:modId xmlns:p14="http://schemas.microsoft.com/office/powerpoint/2010/main" val="4050433118"/>
              </p:ext>
            </p:extLst>
          </p:nvPr>
        </p:nvGraphicFramePr>
        <p:xfrm>
          <a:off x="1769809" y="1408971"/>
          <a:ext cx="9376613" cy="52464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6567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9146"/>
            <a:ext cx="11430000" cy="1139825"/>
          </a:xfrm>
        </p:spPr>
        <p:txBody>
          <a:bodyPr/>
          <a:lstStyle/>
          <a:p>
            <a:r>
              <a:rPr lang="en-US" sz="3600" dirty="0"/>
              <a:t>School Systems range from reporting 92% Highly Effective Teachers to Less than 2% Highly Effective Teachers</a:t>
            </a:r>
          </a:p>
        </p:txBody>
      </p:sp>
      <p:graphicFrame>
        <p:nvGraphicFramePr>
          <p:cNvPr id="5" name="Content Placeholder 5" descr="This is a bar chart of the school systems breakdown of Percent of teachers Highly Effective, Effective, and Ineffective. It is ordered from greatest to least percent or teachers highly effective. The greatest is 92% and the least is less than 2%. The school systems in order are Howard n=4,431; Allegany n=552; Garrett n=296; Charles n=1,666; Anne Arundel n=4,950; Washington n=1,339; Harford n=2,702; Worcester n=555; Carroll n=1,586; Somerset n=221; Talbot n=305; Baltimore county n-6,104; Frederic n=2,405; Calvert n=968; Caroline n=385; State n=56,706; Queen Anne’s n=510; Baltimore City n~4,890; Wicomico n=905; Cecil n=1,129; Kent n=149; Dorchester n=354; Saint Mary’s n=1,065; Prince George’s n=8,489; Montgomery n=10,748"/>
          <p:cNvGraphicFramePr>
            <a:graphicFrameLocks/>
          </p:cNvGraphicFramePr>
          <p:nvPr>
            <p:extLst>
              <p:ext uri="{D42A27DB-BD31-4B8C-83A1-F6EECF244321}">
                <p14:modId xmlns:p14="http://schemas.microsoft.com/office/powerpoint/2010/main" val="3543250775"/>
              </p:ext>
            </p:extLst>
          </p:nvPr>
        </p:nvGraphicFramePr>
        <p:xfrm>
          <a:off x="1" y="1408968"/>
          <a:ext cx="12191999" cy="54490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1517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atin typeface="Calibri" panose="020F0502020204030204" pitchFamily="34" charset="0"/>
                <a:cs typeface="Calibri" panose="020F0502020204030204" pitchFamily="34" charset="0"/>
              </a:rPr>
              <a:t>Connecting State Student Achievement to Effectiveness Ratings</a:t>
            </a:r>
          </a:p>
        </p:txBody>
      </p:sp>
      <p:pic>
        <p:nvPicPr>
          <p:cNvPr id="9" name="Picture 10" descr="Decorative"/>
          <p:cNvPicPr>
            <a:picLocks noChangeAspect="1" noChangeArrowheads="1"/>
          </p:cNvPicPr>
          <p:nvPr/>
        </p:nvPicPr>
        <p:blipFill rotWithShape="1">
          <a:blip r:embed="rId3">
            <a:extLst>
              <a:ext uri="{28A0092B-C50C-407E-A947-70E740481C1C}">
                <a14:useLocalDpi xmlns:a14="http://schemas.microsoft.com/office/drawing/2010/main" val="0"/>
              </a:ext>
            </a:extLst>
          </a:blip>
          <a:srcRect l="38750" t="68507" r="52327" b="10803"/>
          <a:stretch/>
        </p:blipFill>
        <p:spPr bwMode="auto">
          <a:xfrm>
            <a:off x="2361236" y="1608159"/>
            <a:ext cx="3149589" cy="2921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53226" y="4862820"/>
            <a:ext cx="415820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 95% of Principals and Teachers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Rated Effective or Highly Effective</a:t>
            </a:r>
          </a:p>
        </p:txBody>
      </p:sp>
      <p:pic>
        <p:nvPicPr>
          <p:cNvPr id="5" name="Picture 12" descr="Decorative"/>
          <p:cNvPicPr>
            <a:picLocks noChangeAspect="1" noChangeArrowheads="1"/>
          </p:cNvPicPr>
          <p:nvPr/>
        </p:nvPicPr>
        <p:blipFill rotWithShape="1">
          <a:blip r:embed="rId4">
            <a:extLst>
              <a:ext uri="{28A0092B-C50C-407E-A947-70E740481C1C}">
                <a14:useLocalDpi xmlns:a14="http://schemas.microsoft.com/office/drawing/2010/main" val="0"/>
              </a:ext>
            </a:extLst>
          </a:blip>
          <a:srcRect l="36552" t="50781" r="53362" b="25027"/>
          <a:stretch/>
        </p:blipFill>
        <p:spPr bwMode="auto">
          <a:xfrm>
            <a:off x="6358079" y="1675024"/>
            <a:ext cx="2381771" cy="228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3" descr="Decorative"/>
          <p:cNvPicPr>
            <a:picLocks noChangeAspect="1" noChangeArrowheads="1"/>
          </p:cNvPicPr>
          <p:nvPr/>
        </p:nvPicPr>
        <p:blipFill rotWithShape="1">
          <a:blip r:embed="rId5">
            <a:extLst>
              <a:ext uri="{28A0092B-C50C-407E-A947-70E740481C1C}">
                <a14:useLocalDpi xmlns:a14="http://schemas.microsoft.com/office/drawing/2010/main" val="0"/>
              </a:ext>
            </a:extLst>
          </a:blip>
          <a:srcRect l="35013" t="50781" r="55302" b="25027"/>
          <a:stretch/>
        </p:blipFill>
        <p:spPr bwMode="auto">
          <a:xfrm>
            <a:off x="8511796" y="1637774"/>
            <a:ext cx="2361653" cy="235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358079" y="4100560"/>
            <a:ext cx="4512260"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31.7%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Students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Earned a Level 4 or 5 on the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Algebra I State Assessment</a:t>
            </a:r>
          </a:p>
        </p:txBody>
      </p:sp>
      <p:sp>
        <p:nvSpPr>
          <p:cNvPr id="12" name="TextBox 11"/>
          <p:cNvSpPr txBox="1"/>
          <p:nvPr/>
        </p:nvSpPr>
        <p:spPr>
          <a:xfrm>
            <a:off x="6444064" y="5166990"/>
            <a:ext cx="4591571"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43.1%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Students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Earned a Level 4 or 5 on ELA/L 10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State Assessment</a:t>
            </a:r>
          </a:p>
        </p:txBody>
      </p:sp>
    </p:spTree>
    <p:extLst>
      <p:ext uri="{BB962C8B-B14F-4D97-AF65-F5344CB8AC3E}">
        <p14:creationId xmlns:p14="http://schemas.microsoft.com/office/powerpoint/2010/main" val="3735305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64403"/>
            <a:ext cx="11115907" cy="649224"/>
          </a:xfrm>
        </p:spPr>
        <p:txBody>
          <a:bodyPr/>
          <a:lstStyle/>
          <a:p>
            <a:r>
              <a:rPr lang="en-US" dirty="0" smtClean="0">
                <a:solidFill>
                  <a:schemeClr val="tx1"/>
                </a:solidFill>
              </a:rPr>
              <a:t>Percent of Students at Performance Level 4 or Higher by Race/Ethnicity, 2015-2018,  ELA 3-8</a:t>
            </a:r>
            <a:endParaRPr lang="en-US" dirty="0">
              <a:solidFill>
                <a:schemeClr val="tx1"/>
              </a:solidFill>
            </a:endParaRPr>
          </a:p>
        </p:txBody>
      </p:sp>
      <p:pic>
        <p:nvPicPr>
          <p:cNvPr id="3" name="Picture 2" descr="This is a line chart of Student ELA performance by race/ethnicity. There is a point for 2015,2016,2017,2018. None of the lines cross. From Highest line (Greatest percent) to Lowest It is Asian, White, Two or more races, Native Hawaiian or Other Pacific Islander, All Students, American Indian or Alaska Native, Hispanic/Latino of any race, Black or African American. Five lines have the exact percentages for each year labelled. Asian: 2015-65.8% 2016-66.6% 2017-69.6% 2018-70.2% White: 2015-52.4% 2016-52.2% 2017-55.1% 2018-56.3% All students: 2015-38.9% 2016-38.7% 2017-40.6% 2018-41.6% Hispanic/Latino of any race: 2015-24.6% 2016-24.6% 2017-28.5% 2018-27.1% Black or African American: 2015-22.7% 2016-23.1% 2017-24.7% 2018-26.3%. In 2015 The chart show the Black/White gap is 29.7 where it is 30.0 in 2018."/>
          <p:cNvPicPr>
            <a:picLocks noChangeAspect="1"/>
          </p:cNvPicPr>
          <p:nvPr/>
        </p:nvPicPr>
        <p:blipFill rotWithShape="1">
          <a:blip r:embed="rId3"/>
          <a:srcRect l="12364" t="35295" r="63203" b="15259"/>
          <a:stretch/>
        </p:blipFill>
        <p:spPr>
          <a:xfrm>
            <a:off x="1657815" y="1014349"/>
            <a:ext cx="8876371" cy="5051914"/>
          </a:xfrm>
          <a:prstGeom prst="rect">
            <a:avLst/>
          </a:prstGeom>
        </p:spPr>
      </p:pic>
    </p:spTree>
    <p:extLst>
      <p:ext uri="{BB962C8B-B14F-4D97-AF65-F5344CB8AC3E}">
        <p14:creationId xmlns:p14="http://schemas.microsoft.com/office/powerpoint/2010/main" val="2719004326"/>
      </p:ext>
    </p:extLst>
  </p:cSld>
  <p:clrMapOvr>
    <a:masterClrMapping/>
  </p:clrMapOvr>
</p:sld>
</file>

<file path=ppt/theme/theme1.xml><?xml version="1.0" encoding="utf-8"?>
<a:theme xmlns:a="http://schemas.openxmlformats.org/drawingml/2006/main" name="1_Office Theme">
  <a:themeElements>
    <a:clrScheme name="Custom 87">
      <a:dk1>
        <a:sysClr val="windowText" lastClr="000000"/>
      </a:dk1>
      <a:lt1>
        <a:sysClr val="window" lastClr="FFFFFF"/>
      </a:lt1>
      <a:dk2>
        <a:srgbClr val="03658C"/>
      </a:dk2>
      <a:lt2>
        <a:srgbClr val="E7E6E6"/>
      </a:lt2>
      <a:accent1>
        <a:srgbClr val="2D5DBE"/>
      </a:accent1>
      <a:accent2>
        <a:srgbClr val="1C93CB"/>
      </a:accent2>
      <a:accent3>
        <a:srgbClr val="7ACCF4"/>
      </a:accent3>
      <a:accent4>
        <a:srgbClr val="03658C"/>
      </a:accent4>
      <a:accent5>
        <a:srgbClr val="C9C9C9"/>
      </a:accent5>
      <a:accent6>
        <a:srgbClr val="3E454C"/>
      </a:accent6>
      <a:hlink>
        <a:srgbClr val="80C1C1"/>
      </a:hlink>
      <a:folHlink>
        <a:srgbClr val="3DB0A1"/>
      </a:folHlink>
    </a:clrScheme>
    <a:fontScheme name="Custom 26">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1">
      <a:dk1>
        <a:sysClr val="windowText" lastClr="000000"/>
      </a:dk1>
      <a:lt1>
        <a:sysClr val="window" lastClr="FFFFFF"/>
      </a:lt1>
      <a:dk2>
        <a:srgbClr val="03658C"/>
      </a:dk2>
      <a:lt2>
        <a:srgbClr val="E7E6E6"/>
      </a:lt2>
      <a:accent1>
        <a:srgbClr val="2D5DBE"/>
      </a:accent1>
      <a:accent2>
        <a:srgbClr val="1C93CB"/>
      </a:accent2>
      <a:accent3>
        <a:srgbClr val="7ACCF4"/>
      </a:accent3>
      <a:accent4>
        <a:srgbClr val="03658C"/>
      </a:accent4>
      <a:accent5>
        <a:srgbClr val="C9C9C9"/>
      </a:accent5>
      <a:accent6>
        <a:srgbClr val="3E454C"/>
      </a:accent6>
      <a:hlink>
        <a:srgbClr val="2D5DBE"/>
      </a:hlink>
      <a:folHlink>
        <a:srgbClr val="3DB0A1"/>
      </a:folHlink>
    </a:clrScheme>
    <a:fontScheme name="Custom 26">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87">
      <a:dk1>
        <a:sysClr val="windowText" lastClr="000000"/>
      </a:dk1>
      <a:lt1>
        <a:sysClr val="window" lastClr="FFFFFF"/>
      </a:lt1>
      <a:dk2>
        <a:srgbClr val="03658C"/>
      </a:dk2>
      <a:lt2>
        <a:srgbClr val="E7E6E6"/>
      </a:lt2>
      <a:accent1>
        <a:srgbClr val="2D5DBE"/>
      </a:accent1>
      <a:accent2>
        <a:srgbClr val="1C93CB"/>
      </a:accent2>
      <a:accent3>
        <a:srgbClr val="7ACCF4"/>
      </a:accent3>
      <a:accent4>
        <a:srgbClr val="03658C"/>
      </a:accent4>
      <a:accent5>
        <a:srgbClr val="C9C9C9"/>
      </a:accent5>
      <a:accent6>
        <a:srgbClr val="3E454C"/>
      </a:accent6>
      <a:hlink>
        <a:srgbClr val="80C1C1"/>
      </a:hlink>
      <a:folHlink>
        <a:srgbClr val="3DB0A1"/>
      </a:folHlink>
    </a:clrScheme>
    <a:fontScheme name="Custom 26">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87">
      <a:dk1>
        <a:sysClr val="windowText" lastClr="000000"/>
      </a:dk1>
      <a:lt1>
        <a:sysClr val="window" lastClr="FFFFFF"/>
      </a:lt1>
      <a:dk2>
        <a:srgbClr val="03658C"/>
      </a:dk2>
      <a:lt2>
        <a:srgbClr val="E7E6E6"/>
      </a:lt2>
      <a:accent1>
        <a:srgbClr val="2D5DBE"/>
      </a:accent1>
      <a:accent2>
        <a:srgbClr val="1C93CB"/>
      </a:accent2>
      <a:accent3>
        <a:srgbClr val="7ACCF4"/>
      </a:accent3>
      <a:accent4>
        <a:srgbClr val="03658C"/>
      </a:accent4>
      <a:accent5>
        <a:srgbClr val="C9C9C9"/>
      </a:accent5>
      <a:accent6>
        <a:srgbClr val="3E454C"/>
      </a:accent6>
      <a:hlink>
        <a:srgbClr val="80C1C1"/>
      </a:hlink>
      <a:folHlink>
        <a:srgbClr val="3DB0A1"/>
      </a:folHlink>
    </a:clrScheme>
    <a:fontScheme name="Custom 26">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9291</TotalTime>
  <Words>909</Words>
  <Application>Microsoft Office PowerPoint</Application>
  <PresentationFormat>Widescreen</PresentationFormat>
  <Paragraphs>114</Paragraphs>
  <Slides>33</Slides>
  <Notes>26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33</vt:i4>
      </vt:variant>
    </vt:vector>
  </HeadingPairs>
  <TitlesOfParts>
    <vt:vector size="43" baseType="lpstr">
      <vt:lpstr>Arial</vt:lpstr>
      <vt:lpstr>Arial Narrow</vt:lpstr>
      <vt:lpstr>Calibri</vt:lpstr>
      <vt:lpstr>Calibri Light</vt:lpstr>
      <vt:lpstr>Times New Roman</vt:lpstr>
      <vt:lpstr>Wingdings</vt:lpstr>
      <vt:lpstr>1_Office Theme</vt:lpstr>
      <vt:lpstr>5_Office Theme</vt:lpstr>
      <vt:lpstr>Office Theme</vt:lpstr>
      <vt:lpstr>2_Office Theme</vt:lpstr>
      <vt:lpstr>Next Generation Science Standards as a Tool to Guide Student Learning Objectives and Science Instruction.</vt:lpstr>
      <vt:lpstr>Access Workgroup Resources</vt:lpstr>
      <vt:lpstr>Presenters: Maryland State Department of Education</vt:lpstr>
      <vt:lpstr>Session Objectives:</vt:lpstr>
      <vt:lpstr>The Office of Leadership Development and  School Improvement </vt:lpstr>
      <vt:lpstr>For the Last 3 Years, Most Maryland Teachers were Rated as Highly Effective or Effective</vt:lpstr>
      <vt:lpstr>School Systems range from reporting 92% Highly Effective Teachers to Less than 2% Highly Effective Teachers</vt:lpstr>
      <vt:lpstr>Connecting State Student Achievement to Effectiveness Ratings</vt:lpstr>
      <vt:lpstr>Percent of Students at Performance Level 4 or Higher by Race/Ethnicity, 2015-2018,  ELA 3-8</vt:lpstr>
      <vt:lpstr>Ensuring All Students Learn Science</vt:lpstr>
      <vt:lpstr>How are you moving from average to every? </vt:lpstr>
      <vt:lpstr>Equity and Equality</vt:lpstr>
      <vt:lpstr>“If nothing ever changed, there would be no butterflies”</vt:lpstr>
      <vt:lpstr>Spotlight on Standard 3</vt:lpstr>
      <vt:lpstr>The desire to serve… The ability to perform… The courage to act  </vt:lpstr>
      <vt:lpstr>Elements of Equitable Leadership Practices</vt:lpstr>
      <vt:lpstr>Equity Exercise</vt:lpstr>
      <vt:lpstr>NGSS Provide Opportunities for Diversity and Equity</vt:lpstr>
      <vt:lpstr>Cross Cutting Concepts for Diversity </vt:lpstr>
      <vt:lpstr>Science Student Learning Objectives Elements</vt:lpstr>
      <vt:lpstr>Elements of a Science Student Learning Objective</vt:lpstr>
      <vt:lpstr>Students </vt:lpstr>
      <vt:lpstr>Expectations</vt:lpstr>
      <vt:lpstr>Standards</vt:lpstr>
      <vt:lpstr>Toolbox </vt:lpstr>
      <vt:lpstr>Instructional Interval </vt:lpstr>
      <vt:lpstr>Evidence of Growth </vt:lpstr>
      <vt:lpstr>Student Learning Objective Samples</vt:lpstr>
      <vt:lpstr>Guide for Developing Quality Science Student Learning Objectives</vt:lpstr>
      <vt:lpstr>Three Dimensions of Science Instruction</vt:lpstr>
      <vt:lpstr>School Features of Quality Science Instruction</vt:lpstr>
      <vt:lpstr>The Reality Regarding Equity</vt:lpstr>
      <vt:lpstr>Office of Leadership Development and School Improvement</vt:lpstr>
    </vt:vector>
  </TitlesOfParts>
  <Company>State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Katherine Key</cp:lastModifiedBy>
  <cp:revision>58</cp:revision>
  <dcterms:created xsi:type="dcterms:W3CDTF">2018-11-08T13:13:33Z</dcterms:created>
  <dcterms:modified xsi:type="dcterms:W3CDTF">2020-08-11T19:14:21Z</dcterms:modified>
</cp:coreProperties>
</file>